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32.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84" r:id="rId4"/>
    <p:sldMasterId id="214748368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Lst>
  <p:sldSz cy="5143500" cx="9144000"/>
  <p:notesSz cx="6797675" cy="9926625"/>
  <p:embeddedFontLst>
    <p:embeddedFont>
      <p:font typeface="Roboto Thin"/>
      <p:regular r:id="rId39"/>
      <p:bold r:id="rId40"/>
      <p:italic r:id="rId41"/>
      <p:boldItalic r:id="rId42"/>
    </p:embeddedFont>
    <p:embeddedFont>
      <p:font typeface="Roboto"/>
      <p:regular r:id="rId43"/>
      <p:bold r:id="rId44"/>
      <p:italic r:id="rId45"/>
      <p:boldItalic r:id="rId46"/>
    </p:embeddedFont>
    <p:embeddedFont>
      <p:font typeface="Roboto Light"/>
      <p:regular r:id="rId47"/>
      <p:bold r:id="rId48"/>
      <p:italic r:id="rId49"/>
      <p:boldItalic r:id="rId5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FD8192DA-8DFB-439E-BD24-7340B16E980D}">
  <a:tblStyle styleId="{FD8192DA-8DFB-439E-BD24-7340B16E980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RobotoThin-bold.fntdata"/><Relationship Id="rId42" Type="http://schemas.openxmlformats.org/officeDocument/2006/relationships/font" Target="fonts/RobotoThin-boldItalic.fntdata"/><Relationship Id="rId41" Type="http://schemas.openxmlformats.org/officeDocument/2006/relationships/font" Target="fonts/RobotoThin-italic.fntdata"/><Relationship Id="rId44" Type="http://schemas.openxmlformats.org/officeDocument/2006/relationships/font" Target="fonts/Roboto-bold.fntdata"/><Relationship Id="rId43" Type="http://schemas.openxmlformats.org/officeDocument/2006/relationships/font" Target="fonts/Roboto-regular.fntdata"/><Relationship Id="rId46" Type="http://schemas.openxmlformats.org/officeDocument/2006/relationships/font" Target="fonts/Roboto-boldItalic.fntdata"/><Relationship Id="rId45" Type="http://schemas.openxmlformats.org/officeDocument/2006/relationships/font" Target="fonts/Roboto-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3.xml"/><Relationship Id="rId48" Type="http://schemas.openxmlformats.org/officeDocument/2006/relationships/font" Target="fonts/RobotoLight-bold.fntdata"/><Relationship Id="rId47" Type="http://schemas.openxmlformats.org/officeDocument/2006/relationships/font" Target="fonts/RobotoLight-regular.fntdata"/><Relationship Id="rId49" Type="http://schemas.openxmlformats.org/officeDocument/2006/relationships/font" Target="fonts/RobotoLight-italic.fntdata"/><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font" Target="fonts/RobotoThin-regular.fntdata"/><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0" Type="http://schemas.openxmlformats.org/officeDocument/2006/relationships/font" Target="fonts/RobotoLight-boldItalic.fnt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5659" cy="496332"/>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50443" y="0"/>
            <a:ext cx="2945659" cy="496332"/>
          </a:xfrm>
          <a:prstGeom prst="rect">
            <a:avLst/>
          </a:prstGeom>
          <a:noFill/>
          <a:ln>
            <a:noFill/>
          </a:ln>
        </p:spPr>
        <p:txBody>
          <a:bodyPr anchorCtr="0" anchor="t"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768" y="4715153"/>
            <a:ext cx="5438140" cy="4466987"/>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8583"/>
            <a:ext cx="2945659" cy="496332"/>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28d2fd06de_0_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03" name="Google Shape;203;g28d2fd06de_0_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Talk about trading concepts from a backend perspective, and generally how trading works with banks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Some common types of trades you would do with a bank and how they are modelled</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How to implement these in the Caplin Stack</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22: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2" name="Google Shape;302;p22: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Important slide</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There are 2 state machines – One on client and one on server</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Both sides know what state the trade is in</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Client hits button to execute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Client trading library creates state machine in initial state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Composes Open message (Protocol=ESP, unique trade ID) and sends it to server</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Moves state machine to OpenSent state (because a message sent or received = a transition happens)</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Open received by server, </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Looks at protocol in trade message and builds state machine </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Applies open message straight away</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Sends OpenAck and moves on Queued</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Client receives that and moves on too</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Server sends confirmation message, moves to final state</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Client receives confirmation moves also to final state. </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Trade gets cleared down on both sides when trade in final state</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Libraries on client and server have similar role to create state machine and apply transitions</a:t>
            </a:r>
            <a:endParaRPr b="0" i="0" sz="1200" u="none" cap="none" strike="noStrike">
              <a:solidFill>
                <a:schemeClr val="dk1"/>
              </a:solidFill>
              <a:latin typeface="Calibri"/>
              <a:ea typeface="Calibri"/>
              <a:cs typeface="Calibri"/>
              <a:sym typeface="Calibri"/>
            </a:endParaRPr>
          </a:p>
        </p:txBody>
      </p:sp>
      <p:sp>
        <p:nvSpPr>
          <p:cNvPr id="303" name="Google Shape;303;p22: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1" name="Shape 351"/>
        <p:cNvGrpSpPr/>
        <p:nvPr/>
      </p:nvGrpSpPr>
      <p:grpSpPr>
        <a:xfrm>
          <a:off x="0" y="0"/>
          <a:ext cx="0" cy="0"/>
          <a:chOff x="0" y="0"/>
          <a:chExt cx="0" cy="0"/>
        </a:xfrm>
      </p:grpSpPr>
      <p:sp>
        <p:nvSpPr>
          <p:cNvPr id="352" name="Google Shape;352;g28d2fd06de_0_251: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53" name="Google Shape;353;g28d2fd06de_0_251: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Have finished discussing trading in general terms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Now going to drill down one level and look at how this is implemented in the Caplin stack</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26: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8" name="Google Shape;358;p26: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This is a review of the basic request/response cycle in the Caplin Stack</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We’ve already covered the process in messaging but it’s going to help us understand trade messaging</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Request made from client</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Before Liberator requests /FX/GBPUSD from adapter, it has opportunity to change subject by applying mapping to it</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You can define mappings in liberator in config</a:t>
            </a:r>
            <a:endParaRPr b="0" i="0" sz="1200" u="none" cap="none" strike="noStrike">
              <a:solidFill>
                <a:schemeClr val="dk1"/>
              </a:solidFill>
              <a:latin typeface="Calibri"/>
              <a:ea typeface="Calibri"/>
              <a:cs typeface="Calibri"/>
              <a:sym typeface="Calibri"/>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Something that popularly happens is since Liberator knows what user you are and what you are requesting, it can determine which tier you are in, so it can change the subject can change like this and pricing adapter knows for which margin band to send prices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Liberator un-maps the subject back to the original before sending the price back to the client</a:t>
            </a:r>
            <a:endParaRPr/>
          </a:p>
          <a:p>
            <a:pPr indent="-95250" lvl="0" marL="171450" marR="0" rtl="0" algn="l">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This is how client never knows what tier he is in. Mapping happens afterwards</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Liberator subject mapping is optional but will be useful for trading (we will see later)</a:t>
            </a:r>
            <a:endParaRPr b="0" i="0" sz="1200" u="none" cap="none" strike="noStrike">
              <a:solidFill>
                <a:schemeClr val="dk1"/>
              </a:solidFill>
              <a:latin typeface="Calibri"/>
              <a:ea typeface="Calibri"/>
              <a:cs typeface="Calibri"/>
              <a:sym typeface="Calibri"/>
            </a:endParaRPr>
          </a:p>
        </p:txBody>
      </p:sp>
      <p:sp>
        <p:nvSpPr>
          <p:cNvPr id="359" name="Google Shape;359;p26: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p28: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0" name="Google Shape;380;p28: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Oftentimes you subscribe to the backend for data</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You can also send data to the backend i.e. </a:t>
            </a:r>
            <a:r>
              <a:rPr b="1" i="0" lang="en-GB" sz="1200" u="none" cap="none" strike="noStrike">
                <a:solidFill>
                  <a:schemeClr val="dk1"/>
                </a:solidFill>
                <a:latin typeface="Calibri"/>
                <a:ea typeface="Calibri"/>
                <a:cs typeface="Calibri"/>
                <a:sym typeface="Calibri"/>
              </a:rPr>
              <a:t>publish</a:t>
            </a:r>
            <a:r>
              <a:rPr b="0" i="0" lang="en-GB" sz="1200" u="none" cap="none" strike="noStrike">
                <a:solidFill>
                  <a:schemeClr val="dk1"/>
                </a:solidFill>
                <a:latin typeface="Calibri"/>
                <a:ea typeface="Calibri"/>
                <a:cs typeface="Calibri"/>
                <a:sym typeface="Calibri"/>
              </a:rPr>
              <a:t> fields to a record</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To publish, a client must subscribe to a record. Get record back. Then publish some fields to the record.</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These go to adapter that provided the record.</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Does not make sense for rates. Will make sense for trading where the client needs to send data to the adapter too.</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Remember permissions need to be set up for this.</a:t>
            </a:r>
            <a:endParaRPr b="0" i="0" sz="1200" u="none" cap="none" strike="noStrike">
              <a:solidFill>
                <a:schemeClr val="dk1"/>
              </a:solidFill>
              <a:latin typeface="Calibri"/>
              <a:ea typeface="Calibri"/>
              <a:cs typeface="Calibri"/>
              <a:sym typeface="Calibri"/>
            </a:endParaRPr>
          </a:p>
        </p:txBody>
      </p:sp>
      <p:sp>
        <p:nvSpPr>
          <p:cNvPr id="381" name="Google Shape;381;p28: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2" name="Shape 392"/>
        <p:cNvGrpSpPr/>
        <p:nvPr/>
      </p:nvGrpSpPr>
      <p:grpSpPr>
        <a:xfrm>
          <a:off x="0" y="0"/>
          <a:ext cx="0" cy="0"/>
          <a:chOff x="0" y="0"/>
          <a:chExt cx="0" cy="0"/>
        </a:xfrm>
      </p:grpSpPr>
      <p:sp>
        <p:nvSpPr>
          <p:cNvPr id="393" name="Google Shape;393;p30: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4" name="Google Shape;394;p30: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Now for some context around how this maps to trading</a:t>
            </a:r>
            <a:endParaRPr/>
          </a:p>
          <a:p>
            <a:pPr indent="-228600" lvl="1" marL="685800" marR="0" rtl="0" algn="l">
              <a:spcBef>
                <a:spcPts val="0"/>
              </a:spcBef>
              <a:spcAft>
                <a:spcPts val="0"/>
              </a:spcAft>
              <a:buClr>
                <a:schemeClr val="dk1"/>
              </a:buClr>
              <a:buSzPts val="1200"/>
              <a:buFont typeface="Arial"/>
              <a:buAutoNum type="arabicPeriod"/>
            </a:pPr>
            <a:r>
              <a:rPr b="0" i="0" lang="en-GB" sz="1200" u="none" cap="none" strike="noStrike">
                <a:solidFill>
                  <a:schemeClr val="dk1"/>
                </a:solidFill>
                <a:latin typeface="Calibri"/>
                <a:ea typeface="Calibri"/>
                <a:cs typeface="Calibri"/>
                <a:sym typeface="Calibri"/>
              </a:rPr>
              <a:t>On login client requests /PRIVATE/TRADE/FX. The trading library makes this request, the user isn’t aware of it.</a:t>
            </a:r>
            <a:endParaRPr/>
          </a:p>
          <a:p>
            <a:pPr indent="-228600" lvl="1" marL="685800" marR="0" rtl="0" algn="l">
              <a:lnSpc>
                <a:spcPct val="100000"/>
              </a:lnSpc>
              <a:spcBef>
                <a:spcPts val="0"/>
              </a:spcBef>
              <a:spcAft>
                <a:spcPts val="0"/>
              </a:spcAft>
              <a:buClr>
                <a:schemeClr val="dk1"/>
              </a:buClr>
              <a:buSzPts val="1200"/>
              <a:buFont typeface="Arial"/>
              <a:buAutoNum type="arabicPeriod"/>
            </a:pPr>
            <a:r>
              <a:rPr b="0" i="0" lang="en-GB" sz="1200" u="none" cap="none" strike="noStrike">
                <a:solidFill>
                  <a:schemeClr val="dk1"/>
                </a:solidFill>
                <a:latin typeface="Calibri"/>
                <a:ea typeface="Calibri"/>
                <a:cs typeface="Calibri"/>
                <a:sym typeface="Calibri"/>
              </a:rPr>
              <a:t>/PRIVATE/TRADE/FX is called your trade channel </a:t>
            </a:r>
            <a:endParaRPr/>
          </a:p>
          <a:p>
            <a:pPr indent="-228600" lvl="2" marL="114300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Mention that /PRIVATE is a relatively new convention, it used to be /FT/TRADE</a:t>
            </a:r>
            <a:endParaRPr/>
          </a:p>
          <a:p>
            <a:pPr indent="-228600" lvl="1" marL="685800" marR="0" rtl="0" algn="l">
              <a:spcBef>
                <a:spcPts val="0"/>
              </a:spcBef>
              <a:spcAft>
                <a:spcPts val="0"/>
              </a:spcAft>
              <a:buClr>
                <a:schemeClr val="dk1"/>
              </a:buClr>
              <a:buSzPts val="1200"/>
              <a:buFont typeface="Arial"/>
              <a:buAutoNum type="arabicPeriod"/>
            </a:pPr>
            <a:r>
              <a:rPr b="0" i="0" lang="en-GB" sz="1200" u="none" cap="none" strike="noStrike">
                <a:solidFill>
                  <a:schemeClr val="dk1"/>
                </a:solidFill>
                <a:latin typeface="Calibri"/>
                <a:ea typeface="Calibri"/>
                <a:cs typeface="Calibri"/>
                <a:sym typeface="Calibri"/>
              </a:rPr>
              <a:t>Liberator puts username to subject becomes 1:1 communication channel for trading.</a:t>
            </a:r>
            <a:endParaRPr/>
          </a:p>
          <a:p>
            <a:pPr indent="-228600" lvl="2" marL="114300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Talk about how it’s not possible to get someone else’s channel because if you hack the subject request it gets double-mapped. Adapter rejects wrong form.</a:t>
            </a:r>
            <a:endParaRPr/>
          </a:p>
          <a:p>
            <a:pPr indent="-228600" lvl="1" marL="685800" marR="0" rtl="0" algn="l">
              <a:spcBef>
                <a:spcPts val="0"/>
              </a:spcBef>
              <a:spcAft>
                <a:spcPts val="0"/>
              </a:spcAft>
              <a:buClr>
                <a:schemeClr val="dk1"/>
              </a:buClr>
              <a:buSzPts val="1200"/>
              <a:buFont typeface="Arial"/>
              <a:buAutoNum type="arabicPeriod"/>
            </a:pPr>
            <a:r>
              <a:rPr b="0" i="0" lang="en-GB" sz="1200" u="none" cap="none" strike="noStrike">
                <a:solidFill>
                  <a:schemeClr val="dk1"/>
                </a:solidFill>
                <a:latin typeface="Calibri"/>
                <a:ea typeface="Calibri"/>
                <a:cs typeface="Calibri"/>
                <a:sym typeface="Calibri"/>
              </a:rPr>
              <a:t>Subject with un gets to adapter. Sends back an empty message. Record is established and you can publish fields to it.</a:t>
            </a:r>
            <a:endParaRPr/>
          </a:p>
          <a:p>
            <a:pPr indent="-152400" lvl="1" marL="685800" marR="0" rtl="0" algn="l">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395" name="Google Shape;395;p30: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p32: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9" name="Google Shape;409;p32: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Now for some context around how this maps to trading</a:t>
            </a:r>
            <a:endParaRPr/>
          </a:p>
          <a:p>
            <a:pPr indent="-228600" lvl="1" marL="685800" marR="0" rtl="0" algn="l">
              <a:spcBef>
                <a:spcPts val="0"/>
              </a:spcBef>
              <a:spcAft>
                <a:spcPts val="0"/>
              </a:spcAft>
              <a:buClr>
                <a:schemeClr val="dk1"/>
              </a:buClr>
              <a:buSzPts val="1200"/>
              <a:buFont typeface="Arial"/>
              <a:buAutoNum type="arabicPeriod"/>
            </a:pPr>
            <a:r>
              <a:rPr b="0" i="0" lang="en-GB" sz="1200" u="none" cap="none" strike="noStrike">
                <a:solidFill>
                  <a:schemeClr val="dk1"/>
                </a:solidFill>
                <a:latin typeface="Calibri"/>
                <a:ea typeface="Calibri"/>
                <a:cs typeface="Calibri"/>
                <a:sym typeface="Calibri"/>
              </a:rPr>
              <a:t>To trade, client publishes message on trade channel with special fields on publish eg. message name (open) and trade protocol (esp).</a:t>
            </a:r>
            <a:endParaRPr/>
          </a:p>
          <a:p>
            <a:pPr indent="-228600" lvl="1" marL="685800" marR="0" rtl="0" algn="l">
              <a:spcBef>
                <a:spcPts val="0"/>
              </a:spcBef>
              <a:spcAft>
                <a:spcPts val="0"/>
              </a:spcAft>
              <a:buClr>
                <a:schemeClr val="dk1"/>
              </a:buClr>
              <a:buSzPts val="1200"/>
              <a:buFont typeface="Arial"/>
              <a:buAutoNum type="arabicPeriod"/>
            </a:pPr>
            <a:r>
              <a:rPr b="0" i="0" lang="en-GB" sz="1200" u="none" cap="none" strike="noStrike">
                <a:solidFill>
                  <a:schemeClr val="dk1"/>
                </a:solidFill>
                <a:latin typeface="Calibri"/>
                <a:ea typeface="Calibri"/>
                <a:cs typeface="Calibri"/>
                <a:sym typeface="Calibri"/>
              </a:rPr>
              <a:t>Liberator maps request subject</a:t>
            </a:r>
            <a:endParaRPr/>
          </a:p>
          <a:p>
            <a:pPr indent="-228600" lvl="1" marL="685800" marR="0" rtl="0" algn="l">
              <a:spcBef>
                <a:spcPts val="0"/>
              </a:spcBef>
              <a:spcAft>
                <a:spcPts val="0"/>
              </a:spcAft>
              <a:buClr>
                <a:schemeClr val="dk1"/>
              </a:buClr>
              <a:buSzPts val="1200"/>
              <a:buFont typeface="Arial"/>
              <a:buAutoNum type="arabicPeriod"/>
            </a:pPr>
            <a:r>
              <a:rPr b="0" i="0" lang="en-GB" sz="1200" u="none" cap="none" strike="noStrike">
                <a:solidFill>
                  <a:schemeClr val="dk1"/>
                </a:solidFill>
                <a:latin typeface="Calibri"/>
                <a:ea typeface="Calibri"/>
                <a:cs typeface="Calibri"/>
                <a:sym typeface="Calibri"/>
              </a:rPr>
              <a:t>When adapter responds sends record update on same channel</a:t>
            </a:r>
            <a:endParaRPr/>
          </a:p>
          <a:p>
            <a:pPr indent="-228600" lvl="1" marL="685800" marR="0" rtl="0" algn="l">
              <a:spcBef>
                <a:spcPts val="0"/>
              </a:spcBef>
              <a:spcAft>
                <a:spcPts val="0"/>
              </a:spcAft>
              <a:buClr>
                <a:schemeClr val="dk1"/>
              </a:buClr>
              <a:buSzPts val="1200"/>
              <a:buFont typeface="Arial"/>
              <a:buAutoNum type="arabicPeriod"/>
            </a:pPr>
            <a:r>
              <a:rPr b="0" i="0" lang="en-GB" sz="1200" u="none" cap="none" strike="noStrike">
                <a:solidFill>
                  <a:schemeClr val="dk1"/>
                </a:solidFill>
                <a:latin typeface="Calibri"/>
                <a:ea typeface="Calibri"/>
                <a:cs typeface="Calibri"/>
                <a:sym typeface="Calibri"/>
              </a:rPr>
              <a:t>Liberator un-maps record subject and is sent back to client.</a:t>
            </a:r>
            <a:endParaRPr/>
          </a:p>
          <a:p>
            <a:pPr indent="-228600" lvl="0" marL="22860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(Ask for someone to draw this on for an esp trade)</a:t>
            </a:r>
            <a:endParaRPr b="0" i="0" sz="1200" u="none" cap="none" strike="noStrike">
              <a:solidFill>
                <a:schemeClr val="dk1"/>
              </a:solidFill>
              <a:latin typeface="Calibri"/>
              <a:ea typeface="Calibri"/>
              <a:cs typeface="Calibri"/>
              <a:sym typeface="Calibri"/>
            </a:endParaRPr>
          </a:p>
        </p:txBody>
      </p:sp>
      <p:sp>
        <p:nvSpPr>
          <p:cNvPr id="410" name="Google Shape;410;p32: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2" name="Shape 422"/>
        <p:cNvGrpSpPr/>
        <p:nvPr/>
      </p:nvGrpSpPr>
      <p:grpSpPr>
        <a:xfrm>
          <a:off x="0" y="0"/>
          <a:ext cx="0" cy="0"/>
          <a:chOff x="0" y="0"/>
          <a:chExt cx="0" cy="0"/>
        </a:xfrm>
      </p:grpSpPr>
      <p:sp>
        <p:nvSpPr>
          <p:cNvPr id="423" name="Google Shape;423;p34: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4" name="Google Shape;424;p34: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So the difference between messaging and trading:</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Messaging uses Fanout data flow</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Liberator mapping uses channels for 1 to 1 direct communication.</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Authorisation prevents eavesdropping on channel by other users</a:t>
            </a:r>
            <a:endParaRPr b="0" i="0" sz="1200" u="none" cap="none" strike="noStrike">
              <a:solidFill>
                <a:schemeClr val="dk1"/>
              </a:solidFill>
              <a:latin typeface="Calibri"/>
              <a:ea typeface="Calibri"/>
              <a:cs typeface="Calibri"/>
              <a:sym typeface="Calibri"/>
            </a:endParaRPr>
          </a:p>
        </p:txBody>
      </p:sp>
      <p:sp>
        <p:nvSpPr>
          <p:cNvPr id="425" name="Google Shape;425;p34: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392158d6b7_0_273: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455" name="Google Shape;455;g392158d6b7_0_273: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trade can be represented by a state model, which is made up of states and transitions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transition is triggered by a message being sent from the client OR the server (not both)</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Notice arrows pink and blue</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You click a price and… (talk through the happy path)</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0" name="Shape 460"/>
        <p:cNvGrpSpPr/>
        <p:nvPr/>
      </p:nvGrpSpPr>
      <p:grpSpPr>
        <a:xfrm>
          <a:off x="0" y="0"/>
          <a:ext cx="0" cy="0"/>
          <a:chOff x="0" y="0"/>
          <a:chExt cx="0" cy="0"/>
        </a:xfrm>
      </p:grpSpPr>
      <p:sp>
        <p:nvSpPr>
          <p:cNvPr id="461" name="Google Shape;461;p38: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62" name="Google Shape;462;p38: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state model for a trade can be represented by XML</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 trademodel has a name and an initial state</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Each state has a name and any amount of child transition elements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 transition has a name (called “trigger”), a target state and a source</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You must have a terminal state – this is when the library clears the trade down</a:t>
            </a:r>
            <a:endParaRPr b="0" i="0" sz="1200" u="none" cap="none" strike="noStrike">
              <a:solidFill>
                <a:schemeClr val="dk1"/>
              </a:solidFill>
              <a:latin typeface="Calibri"/>
              <a:ea typeface="Calibri"/>
              <a:cs typeface="Calibri"/>
              <a:sym typeface="Calibri"/>
            </a:endParaRPr>
          </a:p>
        </p:txBody>
      </p:sp>
      <p:sp>
        <p:nvSpPr>
          <p:cNvPr id="463" name="Google Shape;463;p38: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8" name="Shape 468"/>
        <p:cNvGrpSpPr/>
        <p:nvPr/>
      </p:nvGrpSpPr>
      <p:grpSpPr>
        <a:xfrm>
          <a:off x="0" y="0"/>
          <a:ext cx="0" cy="0"/>
          <a:chOff x="0" y="0"/>
          <a:chExt cx="0" cy="0"/>
        </a:xfrm>
      </p:grpSpPr>
      <p:sp>
        <p:nvSpPr>
          <p:cNvPr id="469" name="Google Shape;469;p40: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0" name="Google Shape;470;p40: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Now going to have a look at the anatomy of a Trading Integration Adapter</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All one Java process</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Orange boxes are Caplin libraries</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Blue box is custom code, different for each client</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Grey box is some kind of library for external comms, e.g QuickFIX or the RET TrAPI library. Up to the bank to provide.</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(Ask: What does the DataSource for Java API do?)</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(click) the Trading Provider is a bolt-on for the basic DataSource for Java library that does these things</a:t>
            </a:r>
            <a:endParaRPr/>
          </a:p>
          <a:p>
            <a:pPr indent="-171450" lvl="1" marL="6286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Your custom code does not have to deal with raw messages but domain-specific callbacks like tradeChannelOpened, tradeCreated, receiveEvent</a:t>
            </a:r>
            <a:endParaRPr b="0" i="0" sz="1200" u="none" cap="none" strike="noStrike">
              <a:solidFill>
                <a:schemeClr val="dk1"/>
              </a:solidFill>
              <a:latin typeface="Calibri"/>
              <a:ea typeface="Calibri"/>
              <a:cs typeface="Calibri"/>
              <a:sym typeface="Calibri"/>
            </a:endParaRPr>
          </a:p>
          <a:p>
            <a:pPr indent="-171450" lvl="1" marL="6286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Creates the state machine from XML definition</a:t>
            </a:r>
            <a:endParaRPr/>
          </a:p>
          <a:p>
            <a:pPr indent="-171450" lvl="1" marL="6286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Applies transitions on the state machine when messages sent/received</a:t>
            </a:r>
            <a:endParaRPr/>
          </a:p>
          <a:p>
            <a:pPr indent="-171450" lvl="1" marL="6286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Does basic error check for invalid trade models, transitions, required fields not present - throws exceptions for all</a:t>
            </a:r>
            <a:endParaRPr/>
          </a:p>
          <a:p>
            <a:pPr indent="-95250" lvl="0" marL="171450" marR="0" rtl="0" algn="l">
              <a:lnSpc>
                <a:spcPct val="100000"/>
              </a:lnSpc>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95250" lvl="0" marL="171450" marR="0" rtl="0" algn="l">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471" name="Google Shape;471;p40: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7: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7: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This is an overview of the whole Caplin stack</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is built around Liberator, which is the streaming server that communicates with the web application over the internet</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Liberator routes client requests to the integration adapters and passes data back from the adapters to the clients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(click) to show the slice of the Caplin stack we are concerned with</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(click) to show summary</a:t>
            </a:r>
            <a:endParaRPr b="0" i="0" sz="1200" u="none" cap="none" strike="noStrike">
              <a:solidFill>
                <a:schemeClr val="dk1"/>
              </a:solidFill>
              <a:latin typeface="Calibri"/>
              <a:ea typeface="Calibri"/>
              <a:cs typeface="Calibri"/>
              <a:sym typeface="Calibri"/>
            </a:endParaRPr>
          </a:p>
        </p:txBody>
      </p:sp>
      <p:sp>
        <p:nvSpPr>
          <p:cNvPr id="210" name="Google Shape;210;p7: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5" name="Shape 485"/>
        <p:cNvGrpSpPr/>
        <p:nvPr/>
      </p:nvGrpSpPr>
      <p:grpSpPr>
        <a:xfrm>
          <a:off x="0" y="0"/>
          <a:ext cx="0" cy="0"/>
          <a:chOff x="0" y="0"/>
          <a:chExt cx="0" cy="0"/>
        </a:xfrm>
      </p:grpSpPr>
      <p:sp>
        <p:nvSpPr>
          <p:cNvPr id="486" name="Google Shape;486;p42: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7" name="Google Shape;487;p42: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Example 1: When client logs on</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Trade channel is created by Liberator for the user &amp; request sent to TradingIA</a:t>
            </a:r>
            <a:endParaRPr b="0" i="0" sz="1200" u="none" cap="none" strike="noStrike">
              <a:solidFill>
                <a:schemeClr val="dk1"/>
              </a:solidFill>
              <a:latin typeface="Calibri"/>
              <a:ea typeface="Calibri"/>
              <a:cs typeface="Calibri"/>
              <a:sym typeface="Calibri"/>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TradingProvider listens to record-level messages from Liberator</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When it receives a request for a subject it creates a TradeChannel object and calls into your code with an onChannelCreated callback</a:t>
            </a:r>
            <a:endParaRPr b="0" i="0" sz="1200" u="none" cap="none" strike="noStrike">
              <a:solidFill>
                <a:schemeClr val="dk1"/>
              </a:solidFill>
              <a:latin typeface="Calibri"/>
              <a:ea typeface="Calibri"/>
              <a:cs typeface="Calibri"/>
              <a:sym typeface="Calibri"/>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TradeChannel object has methods like getUser() and getSubject()</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Your code is then responsible for setting a TradeChannelListener for the TradeChannel – this will be notified when a new trade is created by the user</a:t>
            </a:r>
            <a:endParaRPr b="0" i="0" sz="1200" u="none" cap="none" strike="noStrike">
              <a:solidFill>
                <a:schemeClr val="dk1"/>
              </a:solidFill>
              <a:latin typeface="Calibri"/>
              <a:ea typeface="Calibri"/>
              <a:cs typeface="Calibri"/>
              <a:sym typeface="Calibri"/>
            </a:endParaRPr>
          </a:p>
        </p:txBody>
      </p:sp>
      <p:sp>
        <p:nvSpPr>
          <p:cNvPr id="488" name="Google Shape;488;p42: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6" name="Shape 506"/>
        <p:cNvGrpSpPr/>
        <p:nvPr/>
      </p:nvGrpSpPr>
      <p:grpSpPr>
        <a:xfrm>
          <a:off x="0" y="0"/>
          <a:ext cx="0" cy="0"/>
          <a:chOff x="0" y="0"/>
          <a:chExt cx="0" cy="0"/>
        </a:xfrm>
      </p:grpSpPr>
      <p:sp>
        <p:nvSpPr>
          <p:cNvPr id="507" name="Google Shape;507;p44: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8" name="Google Shape;508;p44: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TradingProvider listens to update messages from Liberator</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will create a state machine based on the value of the TradingProtocol field, e.g ESP</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will apply the transition, which should start from the initial state</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If valid it will look up the TradeChannel object for this user and give the listener a callback onTradeCreated with Trade object</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Trade object has methods like getType() for protocol and getFields() which returns a map of fields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custom code can then send the trade to the external system, e.g via a FIX message</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Your code is then responsible for creating a new trade listener</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TradingProvider will use the trade listener to notify of the first Open event</a:t>
            </a:r>
            <a:endParaRPr b="0" i="0" sz="1200" u="none" cap="none" strike="noStrike">
              <a:solidFill>
                <a:schemeClr val="dk1"/>
              </a:solidFill>
              <a:latin typeface="Calibri"/>
              <a:ea typeface="Calibri"/>
              <a:cs typeface="Calibri"/>
              <a:sym typeface="Calibri"/>
            </a:endParaRPr>
          </a:p>
        </p:txBody>
      </p:sp>
      <p:sp>
        <p:nvSpPr>
          <p:cNvPr id="509" name="Google Shape;509;p44: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7" name="Shape 527"/>
        <p:cNvGrpSpPr/>
        <p:nvPr/>
      </p:nvGrpSpPr>
      <p:grpSpPr>
        <a:xfrm>
          <a:off x="0" y="0"/>
          <a:ext cx="0" cy="0"/>
          <a:chOff x="0" y="0"/>
          <a:chExt cx="0" cy="0"/>
        </a:xfrm>
      </p:grpSpPr>
      <p:sp>
        <p:nvSpPr>
          <p:cNvPr id="528" name="Google Shape;528;p46: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9" name="Google Shape;529;p46: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custom code creates a trade event, using the trade. Eg. Trade Confirmation</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then sends the event</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trading provider does the checking and moves in the state model</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And then pushes the message out</a:t>
            </a:r>
            <a:endParaRPr b="0" i="0" sz="1200" u="none" cap="none" strike="noStrike">
              <a:solidFill>
                <a:schemeClr val="dk1"/>
              </a:solidFill>
              <a:latin typeface="Calibri"/>
              <a:ea typeface="Calibri"/>
              <a:cs typeface="Calibri"/>
              <a:sym typeface="Calibri"/>
            </a:endParaRPr>
          </a:p>
        </p:txBody>
      </p:sp>
      <p:sp>
        <p:nvSpPr>
          <p:cNvPr id="530" name="Google Shape;530;p46: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6" name="Shape 546"/>
        <p:cNvGrpSpPr/>
        <p:nvPr/>
      </p:nvGrpSpPr>
      <p:grpSpPr>
        <a:xfrm>
          <a:off x="0" y="0"/>
          <a:ext cx="0" cy="0"/>
          <a:chOff x="0" y="0"/>
          <a:chExt cx="0" cy="0"/>
        </a:xfrm>
      </p:grpSpPr>
      <p:sp>
        <p:nvSpPr>
          <p:cNvPr id="547" name="Google Shape;547;g28d2fd06de_0_255: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548" name="Google Shape;548;g28d2fd06de_0_255: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Now going to have a brief look at some code, specifically the three key interfaces that you have to implement</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(maybe offer a break at this point)</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p50: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3" name="Google Shape;553;p50: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These are some interfaces which are provided by the Trading Integration API library for you to implement in your custom code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top level interface is TradingApplicationListener</a:t>
            </a:r>
            <a:endParaRPr b="0" i="0" sz="1200" u="none" cap="none" strike="noStrike">
              <a:solidFill>
                <a:schemeClr val="dk1"/>
              </a:solidFill>
              <a:latin typeface="Calibri"/>
              <a:ea typeface="Calibri"/>
              <a:cs typeface="Calibri"/>
              <a:sym typeface="Calibri"/>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Receives a callback from Trading Provider every time a user creates a trade channel by logging in and requesting trade subject /PRIVATE/&lt;user&gt;/TRADE/FX</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Only one implementation of TradingApplicationListener in an adapter</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Created on start up for duration of life of adapter</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Creates new TradeChannelListener for the user</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next level down is the TradeChannelListener</a:t>
            </a:r>
            <a:endParaRPr b="0" i="0" sz="1200" u="none" cap="none" strike="noStrike">
              <a:solidFill>
                <a:schemeClr val="dk1"/>
              </a:solidFill>
              <a:latin typeface="Calibri"/>
              <a:ea typeface="Calibri"/>
              <a:cs typeface="Calibri"/>
              <a:sym typeface="Calibri"/>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Receives a callback whenever the user creates a new trade</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One created per user session for its duration</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Is told when user creates a trade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final level is the TradeListener</a:t>
            </a:r>
            <a:endParaRPr b="0" i="0" sz="1200" u="none" cap="none" strike="noStrike">
              <a:solidFill>
                <a:schemeClr val="dk1"/>
              </a:solidFill>
              <a:latin typeface="Calibri"/>
              <a:ea typeface="Calibri"/>
              <a:cs typeface="Calibri"/>
              <a:sym typeface="Calibri"/>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Receives a callback whenever an event is received on the trade</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There is one over trade created by a user</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Lasts for duration of trade</a:t>
            </a:r>
            <a:endParaRPr/>
          </a:p>
        </p:txBody>
      </p:sp>
      <p:sp>
        <p:nvSpPr>
          <p:cNvPr id="554" name="Google Shape;554;p50: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1" name="Shape 571"/>
        <p:cNvGrpSpPr/>
        <p:nvPr/>
      </p:nvGrpSpPr>
      <p:grpSpPr>
        <a:xfrm>
          <a:off x="0" y="0"/>
          <a:ext cx="0" cy="0"/>
          <a:chOff x="0" y="0"/>
          <a:chExt cx="0" cy="0"/>
        </a:xfrm>
      </p:grpSpPr>
      <p:sp>
        <p:nvSpPr>
          <p:cNvPr id="572" name="Google Shape;572;p52: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3" name="Google Shape;573;p52: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This is an implementation of ApplicationListener </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main class creates a DataSource in the usual way and then creates a TradingProvider</a:t>
            </a:r>
            <a:endParaRPr b="0" i="0" sz="1200" u="none" cap="none" strike="noStrike">
              <a:solidFill>
                <a:schemeClr val="dk1"/>
              </a:solidFill>
              <a:latin typeface="Calibri"/>
              <a:ea typeface="Calibri"/>
              <a:cs typeface="Calibri"/>
              <a:sym typeface="Calibri"/>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There is one instance of the main TradingProvider class and it persists for the whole time the Adapter is running</a:t>
            </a:r>
            <a:endParaRPr b="0" i="0" sz="1200" u="none" cap="none" strike="noStrike">
              <a:solidFill>
                <a:schemeClr val="dk1"/>
              </a:solidFill>
              <a:latin typeface="Calibri"/>
              <a:ea typeface="Calibri"/>
              <a:cs typeface="Calibri"/>
              <a:sym typeface="Calibri"/>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TradingProvider takes a TradingApplicationListener (this class) and a DataSource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 important methods on TradingApplicationListener are channelCreated() and channelClosed()</a:t>
            </a:r>
            <a:endParaRPr/>
          </a:p>
          <a:p>
            <a:pPr indent="-171450" lvl="1" marL="628650" marR="0" rtl="0" algn="l">
              <a:lnSpc>
                <a:spcPct val="100000"/>
              </a:lnSpc>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(Don’t use blotter api, obsolete)</a:t>
            </a:r>
            <a:endParaRPr b="0" i="0" sz="1200" u="none" cap="none" strike="noStrike">
              <a:solidFill>
                <a:schemeClr val="dk1"/>
              </a:solidFill>
              <a:latin typeface="Calibri"/>
              <a:ea typeface="Calibri"/>
              <a:cs typeface="Calibri"/>
              <a:sym typeface="Calibri"/>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(Peer status callbacks are standard DataSource stuff)</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 the channelCreated() callback we need to set a listener on the channel, which we will look at next</a:t>
            </a:r>
            <a:endParaRPr b="0" i="0" sz="1200" u="none" cap="none" strike="noStrike">
              <a:solidFill>
                <a:schemeClr val="dk1"/>
              </a:solidFill>
              <a:latin typeface="Calibri"/>
              <a:ea typeface="Calibri"/>
              <a:cs typeface="Calibri"/>
              <a:sym typeface="Calibri"/>
            </a:endParaRPr>
          </a:p>
        </p:txBody>
      </p:sp>
      <p:sp>
        <p:nvSpPr>
          <p:cNvPr id="574" name="Google Shape;574;p52: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p54: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0" name="Google Shape;580;p54: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This is implementation of a ChannelListener</a:t>
            </a:r>
            <a:endParaRPr b="0" i="0" sz="1200" u="none" cap="none" strike="noStrike">
              <a:solidFill>
                <a:schemeClr val="dk1"/>
              </a:solidFill>
              <a:latin typeface="Calibri"/>
              <a:ea typeface="Calibri"/>
              <a:cs typeface="Calibri"/>
              <a:sym typeface="Calibri"/>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Find what type of trade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And creates an appropriate listener which will deal with that trade’s messages</a:t>
            </a:r>
            <a:endParaRPr/>
          </a:p>
          <a:p>
            <a:pPr indent="-95250" lvl="1" marL="628650" marR="0" rtl="0" algn="l">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95250" lvl="1" marL="628650" marR="0" rtl="0" algn="l">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There is one TradeChannelListener per user, it exists until the user logs off</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 the tradeCreated() callback you must set a trade listener on the trade, based on what kind of trade it is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 this case we assume the Adapter only deals with ESP and RFS trades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Next we will look at a TradeListener</a:t>
            </a:r>
            <a:endParaRPr b="0" i="0" sz="1200" u="none" cap="none" strike="noStrike">
              <a:solidFill>
                <a:schemeClr val="dk1"/>
              </a:solidFill>
              <a:latin typeface="Calibri"/>
              <a:ea typeface="Calibri"/>
              <a:cs typeface="Calibri"/>
              <a:sym typeface="Calibri"/>
            </a:endParaRPr>
          </a:p>
        </p:txBody>
      </p:sp>
      <p:sp>
        <p:nvSpPr>
          <p:cNvPr id="581" name="Google Shape;581;p54: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p56: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7" name="Google Shape;587;p56: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Finally a Trade Listener implementation</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Listens for trade events/messages</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responds with new messages</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There is one TradeListener per active trade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You only have to implement one callback, which is receiveEvent() – called when the client sends a trade message</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Example shows how to respond by sending a message back (talk through this)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We’re going to do all this implementation in the tutorial</a:t>
            </a:r>
            <a:endParaRPr b="0" i="0" sz="1200" u="none" cap="none" strike="noStrike">
              <a:solidFill>
                <a:schemeClr val="dk1"/>
              </a:solidFill>
              <a:latin typeface="Calibri"/>
              <a:ea typeface="Calibri"/>
              <a:cs typeface="Calibri"/>
              <a:sym typeface="Calibri"/>
            </a:endParaRPr>
          </a:p>
        </p:txBody>
      </p:sp>
      <p:sp>
        <p:nvSpPr>
          <p:cNvPr id="588" name="Google Shape;588;p56: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2" name="Shape 592"/>
        <p:cNvGrpSpPr/>
        <p:nvPr/>
      </p:nvGrpSpPr>
      <p:grpSpPr>
        <a:xfrm>
          <a:off x="0" y="0"/>
          <a:ext cx="0" cy="0"/>
          <a:chOff x="0" y="0"/>
          <a:chExt cx="0" cy="0"/>
        </a:xfrm>
      </p:grpSpPr>
      <p:sp>
        <p:nvSpPr>
          <p:cNvPr id="593" name="Google Shape;593;g28d2fd06de_0_259: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594" name="Google Shape;594;g28d2fd06de_0_259: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Some practicing now</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7" name="Shape 597"/>
        <p:cNvGrpSpPr/>
        <p:nvPr/>
      </p:nvGrpSpPr>
      <p:grpSpPr>
        <a:xfrm>
          <a:off x="0" y="0"/>
          <a:ext cx="0" cy="0"/>
          <a:chOff x="0" y="0"/>
          <a:chExt cx="0" cy="0"/>
        </a:xfrm>
      </p:grpSpPr>
      <p:sp>
        <p:nvSpPr>
          <p:cNvPr id="598" name="Google Shape;598;p60: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99" name="Google Shape;599;p60: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REVIEW</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In tutorial we are going to be using simple test page as trader</a:t>
            </a:r>
            <a:endParaRPr b="0" i="0" sz="1200" u="none" cap="none" strike="noStrike">
              <a:solidFill>
                <a:schemeClr val="dk1"/>
              </a:solidFill>
              <a:latin typeface="Calibri"/>
              <a:ea typeface="Calibri"/>
              <a:cs typeface="Calibri"/>
              <a:sym typeface="Calibri"/>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When we log in with test page</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(Ask) Liberator does subject mapping to establish one to one communication between user and TradingIA</a:t>
            </a:r>
            <a:endParaRPr b="0" i="0" sz="1200" u="none" cap="none" strike="noStrike">
              <a:solidFill>
                <a:schemeClr val="dk1"/>
              </a:solidFill>
              <a:latin typeface="Calibri"/>
              <a:ea typeface="Calibri"/>
              <a:cs typeface="Calibri"/>
              <a:sym typeface="Calibri"/>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Empty record sent to client so it can publish on that channel</a:t>
            </a:r>
            <a:endParaRPr/>
          </a:p>
          <a:p>
            <a:pPr indent="-95250" lvl="2" marL="1085850" marR="0" rtl="0" algn="l">
              <a:spcBef>
                <a:spcPts val="0"/>
              </a:spcBef>
              <a:spcAft>
                <a:spcPts val="0"/>
              </a:spcAft>
              <a:buClr>
                <a:schemeClr val="dk1"/>
              </a:buClr>
              <a:buSzPts val="1200"/>
              <a:buFont typeface="Arial"/>
              <a:buNone/>
            </a:pPr>
            <a:r>
              <a:t/>
            </a:r>
            <a:endParaRPr b="0" i="0" sz="1200" u="none" cap="none" strike="noStrike">
              <a:solidFill>
                <a:schemeClr val="dk1"/>
              </a:solidFill>
              <a:latin typeface="Calibri"/>
              <a:ea typeface="Calibri"/>
              <a:cs typeface="Calibri"/>
              <a:sym typeface="Calibri"/>
            </a:endParaRPr>
          </a:p>
        </p:txBody>
      </p:sp>
      <p:sp>
        <p:nvSpPr>
          <p:cNvPr id="600" name="Google Shape;600;p60: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g1f8688f506_2_2:notes"/>
          <p:cNvSpPr/>
          <p:nvPr>
            <p:ph idx="2" type="sldImg"/>
          </p:nvPr>
        </p:nvSpPr>
        <p:spPr>
          <a:xfrm>
            <a:off x="90475"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g1f8688f506_2_2:notes"/>
          <p:cNvSpPr txBox="1"/>
          <p:nvPr>
            <p:ph idx="1" type="body"/>
          </p:nvPr>
        </p:nvSpPr>
        <p:spPr>
          <a:xfrm>
            <a:off x="679768" y="4715153"/>
            <a:ext cx="5438100" cy="4467000"/>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This is an overview of the whole Caplin stack</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It is built around Liberator, which is the streaming server that communicates with the web application over the internet</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Liberator routes client requests to the integration adapters and passes data back from the adapters to the clients</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(click) to show the slice of the Caplin stack we are concerned with</a:t>
            </a:r>
            <a:endParaRPr/>
          </a:p>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(click) to show summary</a:t>
            </a:r>
            <a:endParaRPr b="0" i="0" sz="1200" u="none" cap="none" strike="noStrike">
              <a:solidFill>
                <a:schemeClr val="dk1"/>
              </a:solidFill>
              <a:latin typeface="Calibri"/>
              <a:ea typeface="Calibri"/>
              <a:cs typeface="Calibri"/>
              <a:sym typeface="Calibri"/>
            </a:endParaRPr>
          </a:p>
        </p:txBody>
      </p:sp>
      <p:sp>
        <p:nvSpPr>
          <p:cNvPr id="247" name="Google Shape;247;g1f8688f506_2_2:notes"/>
          <p:cNvSpPr txBox="1"/>
          <p:nvPr>
            <p:ph idx="12" type="sldNum"/>
          </p:nvPr>
        </p:nvSpPr>
        <p:spPr>
          <a:xfrm>
            <a:off x="3850443" y="9428583"/>
            <a:ext cx="2945700" cy="496200"/>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p62: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21" name="Google Shape;621;p62: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REVIEW</a:t>
            </a:r>
            <a:endParaRPr/>
          </a:p>
          <a:p>
            <a:pPr indent="-171450" lvl="1" marL="6286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When client wants to execute trade</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Publishes on /PRIVATE/TRADE/FX an open message</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Goes via user channel to trading adapter</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Adapter deals with it and executes trade</a:t>
            </a:r>
            <a:endParaRPr/>
          </a:p>
          <a:p>
            <a:pPr indent="-171450" lvl="2" marL="10858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Adapter sends data update back to client with trade confirmation message</a:t>
            </a:r>
            <a:endParaRPr b="0" i="0" sz="1200" u="none" cap="none" strike="noStrike">
              <a:solidFill>
                <a:schemeClr val="dk1"/>
              </a:solidFill>
              <a:latin typeface="Calibri"/>
              <a:ea typeface="Calibri"/>
              <a:cs typeface="Calibri"/>
              <a:sym typeface="Calibri"/>
            </a:endParaRPr>
          </a:p>
        </p:txBody>
      </p:sp>
      <p:sp>
        <p:nvSpPr>
          <p:cNvPr id="622" name="Google Shape;622;p62: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0" name="Shape 640"/>
        <p:cNvGrpSpPr/>
        <p:nvPr/>
      </p:nvGrpSpPr>
      <p:grpSpPr>
        <a:xfrm>
          <a:off x="0" y="0"/>
          <a:ext cx="0" cy="0"/>
          <a:chOff x="0" y="0"/>
          <a:chExt cx="0" cy="0"/>
        </a:xfrm>
      </p:grpSpPr>
      <p:sp>
        <p:nvSpPr>
          <p:cNvPr id="641" name="Google Shape;641;p64: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2" name="Google Shape;642;p64: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Create a connection to the FixMockServer</a:t>
            </a:r>
            <a:endParaRPr b="0" i="0" sz="1200" u="none" cap="none" strike="noStrike">
              <a:solidFill>
                <a:schemeClr val="dk1"/>
              </a:solidFill>
              <a:latin typeface="Calibri"/>
              <a:ea typeface="Calibri"/>
              <a:cs typeface="Calibri"/>
              <a:sym typeface="Calibri"/>
            </a:endParaRPr>
          </a:p>
        </p:txBody>
      </p:sp>
      <p:sp>
        <p:nvSpPr>
          <p:cNvPr id="643" name="Google Shape;643;p64: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4" name="Shape 654"/>
        <p:cNvGrpSpPr/>
        <p:nvPr/>
      </p:nvGrpSpPr>
      <p:grpSpPr>
        <a:xfrm>
          <a:off x="0" y="0"/>
          <a:ext cx="0" cy="0"/>
          <a:chOff x="0" y="0"/>
          <a:chExt cx="0" cy="0"/>
        </a:xfrm>
      </p:grpSpPr>
      <p:sp>
        <p:nvSpPr>
          <p:cNvPr id="655" name="Google Shape;655;p66: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6" name="Google Shape;656;p66:notes"/>
          <p:cNvSpPr txBox="1"/>
          <p:nvPr>
            <p:ph idx="1" type="body"/>
          </p:nvPr>
        </p:nvSpPr>
        <p:spPr>
          <a:xfrm>
            <a:off x="679768" y="4715153"/>
            <a:ext cx="5438140" cy="4466987"/>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200"/>
              <a:buFont typeface="Arial"/>
              <a:buChar char="•"/>
            </a:pPr>
            <a:r>
              <a:rPr b="0" i="0" lang="en-GB" sz="1200" u="none" cap="none" strike="noStrike">
                <a:solidFill>
                  <a:schemeClr val="dk1"/>
                </a:solidFill>
                <a:latin typeface="Calibri"/>
                <a:ea typeface="Calibri"/>
                <a:cs typeface="Calibri"/>
                <a:sym typeface="Calibri"/>
              </a:rPr>
              <a:t>Create a connection to the FixMockServer</a:t>
            </a:r>
            <a:endParaRPr b="0" i="0" sz="1200" u="none" cap="none" strike="noStrike">
              <a:solidFill>
                <a:schemeClr val="dk1"/>
              </a:solidFill>
              <a:latin typeface="Calibri"/>
              <a:ea typeface="Calibri"/>
              <a:cs typeface="Calibri"/>
              <a:sym typeface="Calibri"/>
            </a:endParaRPr>
          </a:p>
        </p:txBody>
      </p:sp>
      <p:sp>
        <p:nvSpPr>
          <p:cNvPr id="657" name="Google Shape;657;p66:notes"/>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lang="en-GB" sz="1200">
                <a:solidFill>
                  <a:schemeClr val="dk1"/>
                </a:solidFill>
                <a:latin typeface="Calibri"/>
                <a:ea typeface="Calibri"/>
                <a:cs typeface="Calibri"/>
                <a:sym typeface="Calibri"/>
              </a:rPr>
              <a:t>‹#›</a:t>
            </a:fld>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28d2fd06de_0_124: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28d2fd06de_0_124: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Tile demo</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fxmotif.caplin.com, user4@caplin.com</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Two types of trades</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ESP Executable Streaming Price</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You see these in the quick trade tiles</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Most simple type of trade</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Enter amount</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Click and trade on the price you see</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You will either get confirmation or rejection </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Char char="-"/>
            </a:pPr>
            <a:r>
              <a:rPr lang="en-GB" sz="1200">
                <a:solidFill>
                  <a:schemeClr val="dk1"/>
                </a:solidFill>
                <a:latin typeface="Calibri"/>
                <a:ea typeface="Calibri"/>
                <a:cs typeface="Calibri"/>
                <a:sym typeface="Calibri"/>
              </a:rPr>
              <a:t>http://fxpro-dev.caplin.com:8080/novotrader/en_GB</a:t>
            </a:r>
            <a:endParaRPr sz="12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Char char="-"/>
            </a:pPr>
            <a:r>
              <a:rPr lang="en-GB" sz="1200">
                <a:solidFill>
                  <a:schemeClr val="dk1"/>
                </a:solidFill>
                <a:latin typeface="Calibri"/>
                <a:ea typeface="Calibri"/>
                <a:cs typeface="Calibri"/>
                <a:sym typeface="Calibri"/>
              </a:rPr>
              <a:t>http://fxpro-qa.caplin.com:8080/novotrader/login/en_US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392158d6b7_0_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392158d6b7_0_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Rates are not personal to you, the logged in trader</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Rate given is the same to everyone and depends on the volume band and tier.</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Amounts are split into “volume bands”, e.g any amount up to 1 million, then 1 to 5 million, then 5 to 10 million</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If you change the amount, you will see the rate changes</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(ask) Anyone know why higher amounts are more expensive to trade?</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You get worse rates for higher values because of market risk and it’s harder to get hold of that money. It may exceed the bank’s reserve and they have to go out to the market to get that currency for you</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 “tier” (also “margin band”) defines what rate the bank wants to give you. The client never knows his margin band</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 tier you are in depends on how much the bank likes you as a customer</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If they like you, you are in a lower tier, you have tight spread, good rates.</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You will not know which tier you are in</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Any two users in the same margin band who enter amounts within the same volume band will see exactly the same quotes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Quotes time limited, short time to complete trade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f4a72131fc_0_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f4a72131fc_0_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trade can be represented by a state model, which is made up of states and transitions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transition is triggered by a message being sent from the client OR the server (not both)</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Notice arrows pink and blue</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You click a price and… (talk through the happy path)</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28d2fd06de_0_247: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28d2fd06de_0_247: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Ticket demo</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Other type of trade is RFS (Request for Stream)</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Reasons for you to do RFS trades</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You do RFS if you want to trade amount larger than ESP volume bands allow</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Or if you don’t have enough credit with the bank so there needs to be some manual intervention to give you a rate and authorise the transaction</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Used in trade tickets</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Enter amount &amp; Settlement date eg. 1M</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Bank will start sending me quote for that</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Trader will wait until bank has a reply</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Trader assigned a spread valid for a certain amount of time eg. 30 seconds</a:t>
            </a:r>
            <a:endParaRPr sz="1200">
              <a:solidFill>
                <a:schemeClr val="dk1"/>
              </a:solidFill>
              <a:latin typeface="Calibri"/>
              <a:ea typeface="Calibri"/>
              <a:cs typeface="Calibri"/>
              <a:sym typeface="Calibri"/>
            </a:endParaRPr>
          </a:p>
          <a:p>
            <a:pPr indent="-171450" lvl="2" marL="10858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Trader can close or trade</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392158d6b7_0_127: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392158d6b7_0_127: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Unlike ESP, RFS are personal to you</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RFS rates are assigned on an individual basis (on request) either manually or by an “auto-trader” in the bank</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You may have to wait some time for a rate</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 rate is not based on the volume band, but on the *exact* amount entered.</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Used for large amounts or when not enough credit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gf4a72131fc_0_7: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95" name="Google Shape;295;gf4a72131fc_0_7: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(Probably apologise for this slide)</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(Attempt to talk through the happy path)</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Another variation is RFQ, which is the same but without the PriceUpdate transition back to Executable</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i.e. one quote, shorter “wire time” eg. 3 seconds</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 Id="rId3"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7.jpg"/><Relationship Id="rId3"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5.png"/><Relationship Id="rId3" Type="http://schemas.openxmlformats.org/officeDocument/2006/relationships/image" Target="../media/image13.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png"/><Relationship Id="rId3" Type="http://schemas.openxmlformats.org/officeDocument/2006/relationships/image" Target="../media/image1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1.jpg"/><Relationship Id="rId3" Type="http://schemas.openxmlformats.org/officeDocument/2006/relationships/image" Target="../media/image12.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1.jpg"/><Relationship Id="rId3" Type="http://schemas.openxmlformats.org/officeDocument/2006/relationships/image" Target="../media/image16.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0" Type="http://schemas.openxmlformats.org/officeDocument/2006/relationships/image" Target="../media/image46.png"/><Relationship Id="rId11" Type="http://schemas.openxmlformats.org/officeDocument/2006/relationships/image" Target="../media/image35.png"/><Relationship Id="rId22" Type="http://schemas.openxmlformats.org/officeDocument/2006/relationships/image" Target="../media/image43.png"/><Relationship Id="rId10" Type="http://schemas.openxmlformats.org/officeDocument/2006/relationships/image" Target="../media/image33.png"/><Relationship Id="rId21" Type="http://schemas.openxmlformats.org/officeDocument/2006/relationships/image" Target="../media/image40.png"/><Relationship Id="rId13" Type="http://schemas.openxmlformats.org/officeDocument/2006/relationships/image" Target="../media/image30.png"/><Relationship Id="rId12" Type="http://schemas.openxmlformats.org/officeDocument/2006/relationships/image" Target="../media/image26.png"/><Relationship Id="rId23" Type="http://schemas.openxmlformats.org/officeDocument/2006/relationships/image" Target="../media/image52.png"/><Relationship Id="rId1" Type="http://schemas.openxmlformats.org/officeDocument/2006/relationships/slideMaster" Target="../slideMasters/slideMaster2.xml"/><Relationship Id="rId2" Type="http://schemas.openxmlformats.org/officeDocument/2006/relationships/image" Target="../media/image20.png"/><Relationship Id="rId3" Type="http://schemas.openxmlformats.org/officeDocument/2006/relationships/image" Target="../media/image18.png"/><Relationship Id="rId4" Type="http://schemas.openxmlformats.org/officeDocument/2006/relationships/image" Target="../media/image23.png"/><Relationship Id="rId9" Type="http://schemas.openxmlformats.org/officeDocument/2006/relationships/image" Target="../media/image29.png"/><Relationship Id="rId15" Type="http://schemas.openxmlformats.org/officeDocument/2006/relationships/image" Target="../media/image28.png"/><Relationship Id="rId14" Type="http://schemas.openxmlformats.org/officeDocument/2006/relationships/image" Target="../media/image39.png"/><Relationship Id="rId17" Type="http://schemas.openxmlformats.org/officeDocument/2006/relationships/image" Target="../media/image37.png"/><Relationship Id="rId16" Type="http://schemas.openxmlformats.org/officeDocument/2006/relationships/image" Target="../media/image34.png"/><Relationship Id="rId5" Type="http://schemas.openxmlformats.org/officeDocument/2006/relationships/image" Target="../media/image19.png"/><Relationship Id="rId19" Type="http://schemas.openxmlformats.org/officeDocument/2006/relationships/image" Target="../media/image42.png"/><Relationship Id="rId6" Type="http://schemas.openxmlformats.org/officeDocument/2006/relationships/image" Target="../media/image21.png"/><Relationship Id="rId18" Type="http://schemas.openxmlformats.org/officeDocument/2006/relationships/image" Target="../media/image38.png"/><Relationship Id="rId7" Type="http://schemas.openxmlformats.org/officeDocument/2006/relationships/image" Target="../media/image22.png"/><Relationship Id="rId8" Type="http://schemas.openxmlformats.org/officeDocument/2006/relationships/image" Target="../media/image24.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integration Suite Title">
  <p:cSld name="Caplin integration Suite Title">
    <p:bg>
      <p:bgPr>
        <a:blipFill rotWithShape="1">
          <a:blip r:embed="rId2">
            <a:alphaModFix/>
          </a:blip>
          <a:stretch>
            <a:fillRect b="0" l="0" r="0" t="0"/>
          </a:stretch>
        </a:blipFill>
      </p:bgPr>
    </p:bg>
    <p:spTree>
      <p:nvGrpSpPr>
        <p:cNvPr id="14" name="Shape 14"/>
        <p:cNvGrpSpPr/>
        <p:nvPr/>
      </p:nvGrpSpPr>
      <p:grpSpPr>
        <a:xfrm>
          <a:off x="0" y="0"/>
          <a:ext cx="0" cy="0"/>
          <a:chOff x="0" y="0"/>
          <a:chExt cx="0" cy="0"/>
        </a:xfrm>
      </p:grpSpPr>
      <p:sp>
        <p:nvSpPr>
          <p:cNvPr id="15" name="Google Shape;15;p2"/>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16" name="Google Shape;16;p2"/>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pic>
        <p:nvPicPr>
          <p:cNvPr id="17" name="Google Shape;17;p2"/>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lt1"/>
        </a:solidFill>
      </p:bgPr>
    </p:bg>
    <p:spTree>
      <p:nvGrpSpPr>
        <p:cNvPr id="54" name="Shape 54"/>
        <p:cNvGrpSpPr/>
        <p:nvPr/>
      </p:nvGrpSpPr>
      <p:grpSpPr>
        <a:xfrm>
          <a:off x="0" y="0"/>
          <a:ext cx="0" cy="0"/>
          <a:chOff x="0" y="0"/>
          <a:chExt cx="0" cy="0"/>
        </a:xfrm>
      </p:grpSpPr>
      <p:sp>
        <p:nvSpPr>
          <p:cNvPr id="55" name="Google Shape;55;p11"/>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6" name="Shape 56"/>
        <p:cNvGrpSpPr/>
        <p:nvPr/>
      </p:nvGrpSpPr>
      <p:grpSpPr>
        <a:xfrm>
          <a:off x="0" y="0"/>
          <a:ext cx="0" cy="0"/>
          <a:chOff x="0" y="0"/>
          <a:chExt cx="0" cy="0"/>
        </a:xfrm>
      </p:grpSpPr>
      <p:sp>
        <p:nvSpPr>
          <p:cNvPr id="57" name="Google Shape;57;p12"/>
          <p:cNvSpPr txBox="1"/>
          <p:nvPr>
            <p:ph type="title"/>
          </p:nvPr>
        </p:nvSpPr>
        <p:spPr>
          <a:xfrm>
            <a:off x="457204" y="204787"/>
            <a:ext cx="3008400" cy="8715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b="1" i="0" sz="20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58" name="Google Shape;58;p12"/>
          <p:cNvSpPr txBox="1"/>
          <p:nvPr>
            <p:ph idx="1" type="body"/>
          </p:nvPr>
        </p:nvSpPr>
        <p:spPr>
          <a:xfrm>
            <a:off x="3575050" y="204790"/>
            <a:ext cx="5111700" cy="43899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560"/>
              </a:spcBef>
              <a:spcAft>
                <a:spcPts val="0"/>
              </a:spcAft>
              <a:buClr>
                <a:schemeClr val="accent6"/>
              </a:buClr>
              <a:buSzPts val="1400"/>
              <a:buFont typeface="Merriweather Sans"/>
              <a:buChar char="▶"/>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9" name="Google Shape;59;p12"/>
          <p:cNvSpPr txBox="1"/>
          <p:nvPr>
            <p:ph idx="2" type="body"/>
          </p:nvPr>
        </p:nvSpPr>
        <p:spPr>
          <a:xfrm>
            <a:off x="457204" y="1076327"/>
            <a:ext cx="3008400" cy="35184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80"/>
              </a:spcBef>
              <a:spcAft>
                <a:spcPts val="0"/>
              </a:spcAft>
              <a:buClr>
                <a:schemeClr val="accent6"/>
              </a:buClr>
              <a:buSzPts val="1600"/>
              <a:buFont typeface="Merriweather Sans"/>
              <a:buNone/>
              <a:defRPr b="0" i="0" sz="14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60" name="Google Shape;60;p12"/>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bg>
      <p:bgPr>
        <a:blipFill rotWithShape="1">
          <a:blip r:embed="rId2">
            <a:alphaModFix/>
          </a:blip>
          <a:stretch>
            <a:fillRect b="0" l="0" r="0" t="0"/>
          </a:stretch>
        </a:blipFill>
      </p:bgPr>
    </p:bg>
    <p:spTree>
      <p:nvGrpSpPr>
        <p:cNvPr id="61" name="Shape 61"/>
        <p:cNvGrpSpPr/>
        <p:nvPr/>
      </p:nvGrpSpPr>
      <p:grpSpPr>
        <a:xfrm>
          <a:off x="0" y="0"/>
          <a:ext cx="0" cy="0"/>
          <a:chOff x="0" y="0"/>
          <a:chExt cx="0" cy="0"/>
        </a:xfrm>
      </p:grpSpPr>
      <p:sp>
        <p:nvSpPr>
          <p:cNvPr id="62" name="Google Shape;62;p13"/>
          <p:cNvSpPr txBox="1"/>
          <p:nvPr>
            <p:ph type="title"/>
          </p:nvPr>
        </p:nvSpPr>
        <p:spPr>
          <a:xfrm>
            <a:off x="1792288" y="3600451"/>
            <a:ext cx="5486400" cy="4251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chemeClr val="accent6"/>
              </a:buClr>
              <a:buSzPts val="1400"/>
              <a:buFont typeface="Arial"/>
              <a:buNone/>
              <a:defRPr b="1" i="0" sz="2000" u="none" cap="none" strike="noStrike">
                <a:solidFill>
                  <a:schemeClr val="accent6"/>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63" name="Google Shape;63;p13"/>
          <p:cNvSpPr/>
          <p:nvPr>
            <p:ph idx="2" type="pic"/>
          </p:nvPr>
        </p:nvSpPr>
        <p:spPr>
          <a:xfrm>
            <a:off x="1792288" y="459581"/>
            <a:ext cx="5486400" cy="3086100"/>
          </a:xfrm>
          <a:prstGeom prst="rect">
            <a:avLst/>
          </a:prstGeom>
          <a:noFill/>
          <a:ln>
            <a:noFill/>
          </a:ln>
        </p:spPr>
        <p:txBody>
          <a:bodyPr anchorCtr="0" anchor="t" bIns="91425" lIns="91425" spcFirstLastPara="1" rIns="91425" wrap="square" tIns="91425">
            <a:noAutofit/>
          </a:bodyPr>
          <a:lstStyle>
            <a:lvl1pPr indent="0" lvl="0" marL="0" marR="0" rtl="0" algn="l">
              <a:spcBef>
                <a:spcPts val="640"/>
              </a:spcBef>
              <a:spcAft>
                <a:spcPts val="0"/>
              </a:spcAft>
              <a:buClr>
                <a:schemeClr val="accent6"/>
              </a:buClr>
              <a:buSzPts val="1400"/>
              <a:buFont typeface="Merriweather Sans"/>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
        <p:nvSpPr>
          <p:cNvPr id="64" name="Google Shape;64;p13"/>
          <p:cNvSpPr txBox="1"/>
          <p:nvPr>
            <p:ph idx="1" type="body"/>
          </p:nvPr>
        </p:nvSpPr>
        <p:spPr>
          <a:xfrm>
            <a:off x="1792288" y="4025504"/>
            <a:ext cx="5486400" cy="6036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80"/>
              </a:spcBef>
              <a:spcAft>
                <a:spcPts val="0"/>
              </a:spcAft>
              <a:buClr>
                <a:schemeClr val="accent6"/>
              </a:buClr>
              <a:buSzPts val="1600"/>
              <a:buFont typeface="Merriweather Sans"/>
              <a:buNone/>
              <a:defRPr b="0" i="0" sz="14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65" name="Google Shape;65;p13"/>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Direct Title">
  <p:cSld name="Caplin Direct Title">
    <p:bg>
      <p:bgPr>
        <a:blipFill rotWithShape="1">
          <a:blip r:embed="rId2">
            <a:alphaModFix/>
          </a:blip>
          <a:stretch>
            <a:fillRect b="0" l="0" r="0" t="0"/>
          </a:stretch>
        </a:blipFill>
      </p:bgPr>
    </p:bg>
    <p:spTree>
      <p:nvGrpSpPr>
        <p:cNvPr id="66" name="Shape 66"/>
        <p:cNvGrpSpPr/>
        <p:nvPr/>
      </p:nvGrpSpPr>
      <p:grpSpPr>
        <a:xfrm>
          <a:off x="0" y="0"/>
          <a:ext cx="0" cy="0"/>
          <a:chOff x="0" y="0"/>
          <a:chExt cx="0" cy="0"/>
        </a:xfrm>
      </p:grpSpPr>
      <p:sp>
        <p:nvSpPr>
          <p:cNvPr id="67" name="Google Shape;67;p14"/>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68" name="Google Shape;68;p14"/>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69" name="Google Shape;69;p14"/>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Platform Title">
  <p:cSld name="Caplin Platform Title">
    <p:bg>
      <p:bgPr>
        <a:blipFill rotWithShape="1">
          <a:blip r:embed="rId2">
            <a:alphaModFix/>
          </a:blip>
          <a:stretch>
            <a:fillRect b="0" l="0" r="0" t="0"/>
          </a:stretch>
        </a:blipFill>
      </p:bgPr>
    </p:bg>
    <p:spTree>
      <p:nvGrpSpPr>
        <p:cNvPr id="70" name="Shape 70"/>
        <p:cNvGrpSpPr/>
        <p:nvPr/>
      </p:nvGrpSpPr>
      <p:grpSpPr>
        <a:xfrm>
          <a:off x="0" y="0"/>
          <a:ext cx="0" cy="0"/>
          <a:chOff x="0" y="0"/>
          <a:chExt cx="0" cy="0"/>
        </a:xfrm>
      </p:grpSpPr>
      <p:sp>
        <p:nvSpPr>
          <p:cNvPr id="71" name="Google Shape;71;p15"/>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72" name="Google Shape;72;p15"/>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pic>
        <p:nvPicPr>
          <p:cNvPr id="73" name="Google Shape;73;p15"/>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Prof Services Title">
  <p:cSld name="Caplin Prof Services Title">
    <p:bg>
      <p:bgPr>
        <a:blipFill rotWithShape="1">
          <a:blip r:embed="rId2">
            <a:alphaModFix/>
          </a:blip>
          <a:stretch>
            <a:fillRect b="0" l="0" r="0" t="0"/>
          </a:stretch>
        </a:blipFill>
      </p:bgPr>
    </p:bg>
    <p:spTree>
      <p:nvGrpSpPr>
        <p:cNvPr id="74" name="Shape 74"/>
        <p:cNvGrpSpPr/>
        <p:nvPr/>
      </p:nvGrpSpPr>
      <p:grpSpPr>
        <a:xfrm>
          <a:off x="0" y="0"/>
          <a:ext cx="0" cy="0"/>
          <a:chOff x="0" y="0"/>
          <a:chExt cx="0" cy="0"/>
        </a:xfrm>
      </p:grpSpPr>
      <p:sp>
        <p:nvSpPr>
          <p:cNvPr id="75" name="Google Shape;75;p16"/>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76" name="Google Shape;76;p16"/>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pic>
        <p:nvPicPr>
          <p:cNvPr id="77" name="Google Shape;77;p16"/>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Trader Title">
  <p:cSld name="Caplin Trader Title">
    <p:bg>
      <p:bgPr>
        <a:blipFill rotWithShape="1">
          <a:blip r:embed="rId2">
            <a:alphaModFix/>
          </a:blip>
          <a:stretch>
            <a:fillRect b="0" l="0" r="0" t="0"/>
          </a:stretch>
        </a:blipFill>
      </p:bgPr>
    </p:bg>
    <p:spTree>
      <p:nvGrpSpPr>
        <p:cNvPr id="78" name="Shape 78"/>
        <p:cNvGrpSpPr/>
        <p:nvPr/>
      </p:nvGrpSpPr>
      <p:grpSpPr>
        <a:xfrm>
          <a:off x="0" y="0"/>
          <a:ext cx="0" cy="0"/>
          <a:chOff x="0" y="0"/>
          <a:chExt cx="0" cy="0"/>
        </a:xfrm>
      </p:grpSpPr>
      <p:sp>
        <p:nvSpPr>
          <p:cNvPr id="79" name="Google Shape;79;p17"/>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80" name="Google Shape;80;p17"/>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
        <p:nvSpPr>
          <p:cNvPr id="81" name="Google Shape;81;p17"/>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9" name="Shape 89"/>
        <p:cNvGrpSpPr/>
        <p:nvPr/>
      </p:nvGrpSpPr>
      <p:grpSpPr>
        <a:xfrm>
          <a:off x="0" y="0"/>
          <a:ext cx="0" cy="0"/>
          <a:chOff x="0" y="0"/>
          <a:chExt cx="0" cy="0"/>
        </a:xfrm>
      </p:grpSpPr>
      <p:pic>
        <p:nvPicPr>
          <p:cNvPr descr="Caplin Presentation Template 2017.jpg" id="90" name="Google Shape;90;p19"/>
          <p:cNvPicPr preferRelativeResize="0"/>
          <p:nvPr/>
        </p:nvPicPr>
        <p:blipFill rotWithShape="1">
          <a:blip r:embed="rId2">
            <a:alphaModFix/>
          </a:blip>
          <a:srcRect b="0" l="0" r="0" t="0"/>
          <a:stretch/>
        </p:blipFill>
        <p:spPr>
          <a:xfrm>
            <a:off x="714" y="0"/>
            <a:ext cx="9142571" cy="5143500"/>
          </a:xfrm>
          <a:prstGeom prst="rect">
            <a:avLst/>
          </a:prstGeom>
          <a:noFill/>
          <a:ln>
            <a:noFill/>
          </a:ln>
        </p:spPr>
      </p:pic>
      <p:sp>
        <p:nvSpPr>
          <p:cNvPr id="91" name="Google Shape;91;p19"/>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92" name="Google Shape;92;p19"/>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93" name="Google Shape;93;p19"/>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94" name="Google Shape;94;p19"/>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2017   |   Confidential</a:t>
            </a:r>
            <a:endParaRPr sz="700">
              <a:solidFill>
                <a:srgbClr val="FFFFFF"/>
              </a:solidFill>
              <a:latin typeface="Roboto Light"/>
              <a:ea typeface="Roboto Light"/>
              <a:cs typeface="Roboto Light"/>
              <a:sym typeface="Roboto Light"/>
            </a:endParaRPr>
          </a:p>
        </p:txBody>
      </p:sp>
      <p:pic>
        <p:nvPicPr>
          <p:cNvPr descr="Caplin Logo 3.png" id="95" name="Google Shape;95;p19"/>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96" name="Shape 96"/>
        <p:cNvGrpSpPr/>
        <p:nvPr/>
      </p:nvGrpSpPr>
      <p:grpSpPr>
        <a:xfrm>
          <a:off x="0" y="0"/>
          <a:ext cx="0" cy="0"/>
          <a:chOff x="0" y="0"/>
          <a:chExt cx="0" cy="0"/>
        </a:xfrm>
      </p:grpSpPr>
      <p:pic>
        <p:nvPicPr>
          <p:cNvPr descr="BG Image 1.png" id="97" name="Google Shape;97;p20"/>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98" name="Google Shape;98;p20"/>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99" name="Google Shape;99;p20"/>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100" name="Google Shape;100;p20"/>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101" name="Google Shape;101;p20"/>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2017   |   Confidential</a:t>
            </a:r>
            <a:endParaRPr sz="700">
              <a:solidFill>
                <a:srgbClr val="FFFFFF"/>
              </a:solidFill>
              <a:latin typeface="Roboto Light"/>
              <a:ea typeface="Roboto Light"/>
              <a:cs typeface="Roboto Light"/>
              <a:sym typeface="Roboto Light"/>
            </a:endParaRPr>
          </a:p>
        </p:txBody>
      </p:sp>
      <p:pic>
        <p:nvPicPr>
          <p:cNvPr descr="Caplin Logo 3.png" id="102" name="Google Shape;102;p20"/>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p:cSld name="TITLE_1_1">
    <p:spTree>
      <p:nvGrpSpPr>
        <p:cNvPr id="103" name="Shape 103"/>
        <p:cNvGrpSpPr/>
        <p:nvPr/>
      </p:nvGrpSpPr>
      <p:grpSpPr>
        <a:xfrm>
          <a:off x="0" y="0"/>
          <a:ext cx="0" cy="0"/>
          <a:chOff x="0" y="0"/>
          <a:chExt cx="0" cy="0"/>
        </a:xfrm>
      </p:grpSpPr>
      <p:pic>
        <p:nvPicPr>
          <p:cNvPr descr="BG Image 2.png" id="104" name="Google Shape;104;p21"/>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105" name="Google Shape;105;p21"/>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106" name="Google Shape;106;p21"/>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107" name="Google Shape;107;p21"/>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108" name="Google Shape;108;p21"/>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2017   |   Confidential</a:t>
            </a:r>
            <a:endParaRPr sz="700">
              <a:solidFill>
                <a:srgbClr val="FFFFFF"/>
              </a:solidFill>
              <a:latin typeface="Roboto Light"/>
              <a:ea typeface="Roboto Light"/>
              <a:cs typeface="Roboto Light"/>
              <a:sym typeface="Roboto Light"/>
            </a:endParaRPr>
          </a:p>
        </p:txBody>
      </p:sp>
      <p:pic>
        <p:nvPicPr>
          <p:cNvPr descr="Caplin Logo 3.png" id="109" name="Google Shape;109;p21"/>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 name="Shape 18"/>
        <p:cNvGrpSpPr/>
        <p:nvPr/>
      </p:nvGrpSpPr>
      <p:grpSpPr>
        <a:xfrm>
          <a:off x="0" y="0"/>
          <a:ext cx="0" cy="0"/>
          <a:chOff x="0" y="0"/>
          <a:chExt cx="0" cy="0"/>
        </a:xfrm>
      </p:grpSpPr>
      <p:sp>
        <p:nvSpPr>
          <p:cNvPr id="19" name="Google Shape;19;p3"/>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40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0" name="Google Shape;20;p3"/>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560"/>
              </a:spcBef>
              <a:spcAft>
                <a:spcPts val="0"/>
              </a:spcAft>
              <a:buClr>
                <a:schemeClr val="accent6"/>
              </a:buClr>
              <a:buSzPts val="1400"/>
              <a:buFont typeface="Merriweather Sans"/>
              <a:buChar char="▶"/>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1" name="Google Shape;21;p3"/>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0" name="Shape 110"/>
        <p:cNvGrpSpPr/>
        <p:nvPr/>
      </p:nvGrpSpPr>
      <p:grpSpPr>
        <a:xfrm>
          <a:off x="0" y="0"/>
          <a:ext cx="0" cy="0"/>
          <a:chOff x="0" y="0"/>
          <a:chExt cx="0" cy="0"/>
        </a:xfrm>
      </p:grpSpPr>
      <p:pic>
        <p:nvPicPr>
          <p:cNvPr descr="Caplin Presentation Template 20172.jpg" id="111" name="Google Shape;111;p22"/>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112" name="Google Shape;112;p22"/>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081730"/>
              </a:buClr>
              <a:buSzPts val="2400"/>
              <a:buFont typeface="Roboto Thin"/>
              <a:buNone/>
              <a:defRPr sz="2400">
                <a:solidFill>
                  <a:srgbClr val="081730"/>
                </a:solidFill>
                <a:latin typeface="Roboto Thin"/>
                <a:ea typeface="Roboto Thin"/>
                <a:cs typeface="Roboto Thin"/>
                <a:sym typeface="Roboto Thin"/>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p:txBody>
      </p:sp>
      <p:sp>
        <p:nvSpPr>
          <p:cNvPr id="113" name="Google Shape;113;p22"/>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999999"/>
                </a:solidFill>
                <a:latin typeface="Roboto Light"/>
                <a:ea typeface="Roboto Light"/>
                <a:cs typeface="Roboto Light"/>
                <a:sym typeface="Roboto Light"/>
              </a:rPr>
              <a:t>© Caplin Systems Ltd. 2017 | Confidential</a:t>
            </a:r>
            <a:endParaRPr sz="700">
              <a:solidFill>
                <a:srgbClr val="999999"/>
              </a:solidFill>
              <a:latin typeface="Roboto Light"/>
              <a:ea typeface="Roboto Light"/>
              <a:cs typeface="Roboto Light"/>
              <a:sym typeface="Roboto Light"/>
            </a:endParaRPr>
          </a:p>
        </p:txBody>
      </p:sp>
      <p:pic>
        <p:nvPicPr>
          <p:cNvPr descr="Caplin Logo 2.png" id="114" name="Google Shape;114;p22"/>
          <p:cNvPicPr preferRelativeResize="0"/>
          <p:nvPr/>
        </p:nvPicPr>
        <p:blipFill rotWithShape="1">
          <a:blip r:embed="rId3">
            <a:alphaModFix/>
          </a:blip>
          <a:srcRect b="0" l="0" r="0" t="0"/>
          <a:stretch/>
        </p:blipFill>
        <p:spPr>
          <a:xfrm>
            <a:off x="8281475" y="4871950"/>
            <a:ext cx="710126" cy="108875"/>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115" name="Shape 115"/>
        <p:cNvGrpSpPr/>
        <p:nvPr/>
      </p:nvGrpSpPr>
      <p:grpSpPr>
        <a:xfrm>
          <a:off x="0" y="0"/>
          <a:ext cx="0" cy="0"/>
          <a:chOff x="0" y="0"/>
          <a:chExt cx="0" cy="0"/>
        </a:xfrm>
      </p:grpSpPr>
      <p:pic>
        <p:nvPicPr>
          <p:cNvPr descr="Caplin Presentation Template 20173.jpg" id="116" name="Google Shape;116;p23"/>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117" name="Google Shape;117;p2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2400"/>
              <a:buFont typeface="Roboto Thin"/>
              <a:buNone/>
              <a:defRPr sz="24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2400"/>
              <a:buNone/>
              <a:defRPr sz="2400">
                <a:solidFill>
                  <a:srgbClr val="FFFFFF"/>
                </a:solidFill>
              </a:defRPr>
            </a:lvl2pPr>
            <a:lvl3pPr lvl="2" rtl="0" algn="ctr">
              <a:spcBef>
                <a:spcPts val="0"/>
              </a:spcBef>
              <a:spcAft>
                <a:spcPts val="0"/>
              </a:spcAft>
              <a:buClr>
                <a:srgbClr val="FFFFFF"/>
              </a:buClr>
              <a:buSzPts val="2400"/>
              <a:buNone/>
              <a:defRPr sz="2400">
                <a:solidFill>
                  <a:srgbClr val="FFFFFF"/>
                </a:solidFill>
              </a:defRPr>
            </a:lvl3pPr>
            <a:lvl4pPr lvl="3" rtl="0" algn="ctr">
              <a:spcBef>
                <a:spcPts val="0"/>
              </a:spcBef>
              <a:spcAft>
                <a:spcPts val="0"/>
              </a:spcAft>
              <a:buClr>
                <a:srgbClr val="FFFFFF"/>
              </a:buClr>
              <a:buSzPts val="2400"/>
              <a:buNone/>
              <a:defRPr sz="2400">
                <a:solidFill>
                  <a:srgbClr val="FFFFFF"/>
                </a:solidFill>
              </a:defRPr>
            </a:lvl4pPr>
            <a:lvl5pPr lvl="4" rtl="0" algn="ctr">
              <a:spcBef>
                <a:spcPts val="0"/>
              </a:spcBef>
              <a:spcAft>
                <a:spcPts val="0"/>
              </a:spcAft>
              <a:buClr>
                <a:srgbClr val="FFFFFF"/>
              </a:buClr>
              <a:buSzPts val="2400"/>
              <a:buNone/>
              <a:defRPr sz="2400">
                <a:solidFill>
                  <a:srgbClr val="FFFFFF"/>
                </a:solidFill>
              </a:defRPr>
            </a:lvl5pPr>
            <a:lvl6pPr lvl="5" rtl="0" algn="ctr">
              <a:spcBef>
                <a:spcPts val="0"/>
              </a:spcBef>
              <a:spcAft>
                <a:spcPts val="0"/>
              </a:spcAft>
              <a:buClr>
                <a:srgbClr val="FFFFFF"/>
              </a:buClr>
              <a:buSzPts val="2400"/>
              <a:buNone/>
              <a:defRPr sz="2400">
                <a:solidFill>
                  <a:srgbClr val="FFFFFF"/>
                </a:solidFill>
              </a:defRPr>
            </a:lvl6pPr>
            <a:lvl7pPr lvl="6" rtl="0" algn="ctr">
              <a:spcBef>
                <a:spcPts val="0"/>
              </a:spcBef>
              <a:spcAft>
                <a:spcPts val="0"/>
              </a:spcAft>
              <a:buClr>
                <a:srgbClr val="FFFFFF"/>
              </a:buClr>
              <a:buSzPts val="2400"/>
              <a:buNone/>
              <a:defRPr sz="2400">
                <a:solidFill>
                  <a:srgbClr val="FFFFFF"/>
                </a:solidFill>
              </a:defRPr>
            </a:lvl7pPr>
            <a:lvl8pPr lvl="7" rtl="0" algn="ctr">
              <a:spcBef>
                <a:spcPts val="0"/>
              </a:spcBef>
              <a:spcAft>
                <a:spcPts val="0"/>
              </a:spcAft>
              <a:buClr>
                <a:srgbClr val="FFFFFF"/>
              </a:buClr>
              <a:buSzPts val="2400"/>
              <a:buNone/>
              <a:defRPr sz="2400">
                <a:solidFill>
                  <a:srgbClr val="FFFFFF"/>
                </a:solidFill>
              </a:defRPr>
            </a:lvl8pPr>
            <a:lvl9pPr lvl="8" rtl="0" algn="ctr">
              <a:spcBef>
                <a:spcPts val="0"/>
              </a:spcBef>
              <a:spcAft>
                <a:spcPts val="0"/>
              </a:spcAft>
              <a:buClr>
                <a:srgbClr val="FFFFFF"/>
              </a:buClr>
              <a:buSzPts val="2400"/>
              <a:buNone/>
              <a:defRPr sz="2400">
                <a:solidFill>
                  <a:srgbClr val="FFFFFF"/>
                </a:solidFill>
              </a:defRPr>
            </a:lvl9pPr>
          </a:lstStyle>
          <a:p/>
        </p:txBody>
      </p:sp>
      <p:sp>
        <p:nvSpPr>
          <p:cNvPr id="118" name="Google Shape;118;p23"/>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2017 | Confidential</a:t>
            </a:r>
            <a:endParaRPr sz="700">
              <a:solidFill>
                <a:srgbClr val="FFFFFF"/>
              </a:solidFill>
              <a:latin typeface="Roboto Light"/>
              <a:ea typeface="Roboto Light"/>
              <a:cs typeface="Roboto Light"/>
              <a:sym typeface="Roboto Light"/>
            </a:endParaRPr>
          </a:p>
        </p:txBody>
      </p:sp>
      <p:pic>
        <p:nvPicPr>
          <p:cNvPr descr="Caplin Logo 4.png" id="119" name="Google Shape;119;p23"/>
          <p:cNvPicPr preferRelativeResize="0"/>
          <p:nvPr/>
        </p:nvPicPr>
        <p:blipFill rotWithShape="1">
          <a:blip r:embed="rId3">
            <a:alphaModFix/>
          </a:blip>
          <a:srcRect b="10" l="0" r="0" t="0"/>
          <a:stretch/>
        </p:blipFill>
        <p:spPr>
          <a:xfrm>
            <a:off x="8281475" y="4871950"/>
            <a:ext cx="710126" cy="108875"/>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0" name="Shape 120"/>
        <p:cNvGrpSpPr/>
        <p:nvPr/>
      </p:nvGrpSpPr>
      <p:grpSpPr>
        <a:xfrm>
          <a:off x="0" y="0"/>
          <a:ext cx="0" cy="0"/>
          <a:chOff x="0" y="0"/>
          <a:chExt cx="0" cy="0"/>
        </a:xfrm>
      </p:grpSpPr>
      <p:sp>
        <p:nvSpPr>
          <p:cNvPr id="121" name="Google Shape;121;p24"/>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sz="2000"/>
            </a:lvl1pPr>
            <a:lvl2pPr lvl="1" rtl="0">
              <a:spcBef>
                <a:spcPts val="0"/>
              </a:spcBef>
              <a:spcAft>
                <a:spcPts val="0"/>
              </a:spcAft>
              <a:buSzPts val="2800"/>
              <a:buFont typeface="Roboto Thin"/>
              <a:buNone/>
              <a:defRPr>
                <a:latin typeface="Roboto Thin"/>
                <a:ea typeface="Roboto Thin"/>
                <a:cs typeface="Roboto Thin"/>
                <a:sym typeface="Roboto Thin"/>
              </a:defRPr>
            </a:lvl2pPr>
            <a:lvl3pPr lvl="2" rtl="0">
              <a:spcBef>
                <a:spcPts val="0"/>
              </a:spcBef>
              <a:spcAft>
                <a:spcPts val="0"/>
              </a:spcAft>
              <a:buSzPts val="2800"/>
              <a:buFont typeface="Roboto Thin"/>
              <a:buNone/>
              <a:defRPr>
                <a:latin typeface="Roboto Thin"/>
                <a:ea typeface="Roboto Thin"/>
                <a:cs typeface="Roboto Thin"/>
                <a:sym typeface="Roboto Thin"/>
              </a:defRPr>
            </a:lvl3pPr>
            <a:lvl4pPr lvl="3" rtl="0">
              <a:spcBef>
                <a:spcPts val="0"/>
              </a:spcBef>
              <a:spcAft>
                <a:spcPts val="0"/>
              </a:spcAft>
              <a:buSzPts val="2800"/>
              <a:buFont typeface="Roboto Thin"/>
              <a:buNone/>
              <a:defRPr>
                <a:latin typeface="Roboto Thin"/>
                <a:ea typeface="Roboto Thin"/>
                <a:cs typeface="Roboto Thin"/>
                <a:sym typeface="Roboto Thin"/>
              </a:defRPr>
            </a:lvl4pPr>
            <a:lvl5pPr lvl="4" rtl="0">
              <a:spcBef>
                <a:spcPts val="0"/>
              </a:spcBef>
              <a:spcAft>
                <a:spcPts val="0"/>
              </a:spcAft>
              <a:buSzPts val="2800"/>
              <a:buFont typeface="Roboto Thin"/>
              <a:buNone/>
              <a:defRPr>
                <a:latin typeface="Roboto Thin"/>
                <a:ea typeface="Roboto Thin"/>
                <a:cs typeface="Roboto Thin"/>
                <a:sym typeface="Roboto Thin"/>
              </a:defRPr>
            </a:lvl5pPr>
            <a:lvl6pPr lvl="5" rtl="0">
              <a:spcBef>
                <a:spcPts val="0"/>
              </a:spcBef>
              <a:spcAft>
                <a:spcPts val="0"/>
              </a:spcAft>
              <a:buSzPts val="2800"/>
              <a:buFont typeface="Roboto Thin"/>
              <a:buNone/>
              <a:defRPr>
                <a:latin typeface="Roboto Thin"/>
                <a:ea typeface="Roboto Thin"/>
                <a:cs typeface="Roboto Thin"/>
                <a:sym typeface="Roboto Thin"/>
              </a:defRPr>
            </a:lvl6pPr>
            <a:lvl7pPr lvl="6" rtl="0">
              <a:spcBef>
                <a:spcPts val="0"/>
              </a:spcBef>
              <a:spcAft>
                <a:spcPts val="0"/>
              </a:spcAft>
              <a:buSzPts val="2800"/>
              <a:buFont typeface="Roboto Thin"/>
              <a:buNone/>
              <a:defRPr>
                <a:latin typeface="Roboto Thin"/>
                <a:ea typeface="Roboto Thin"/>
                <a:cs typeface="Roboto Thin"/>
                <a:sym typeface="Roboto Thin"/>
              </a:defRPr>
            </a:lvl7pPr>
            <a:lvl8pPr lvl="7" rtl="0">
              <a:spcBef>
                <a:spcPts val="0"/>
              </a:spcBef>
              <a:spcAft>
                <a:spcPts val="0"/>
              </a:spcAft>
              <a:buSzPts val="2800"/>
              <a:buFont typeface="Roboto Thin"/>
              <a:buNone/>
              <a:defRPr>
                <a:latin typeface="Roboto Thin"/>
                <a:ea typeface="Roboto Thin"/>
                <a:cs typeface="Roboto Thin"/>
                <a:sym typeface="Roboto Thin"/>
              </a:defRPr>
            </a:lvl8pPr>
            <a:lvl9pPr lvl="8" rtl="0">
              <a:spcBef>
                <a:spcPts val="0"/>
              </a:spcBef>
              <a:spcAft>
                <a:spcPts val="0"/>
              </a:spcAft>
              <a:buSzPts val="2800"/>
              <a:buFont typeface="Roboto Thin"/>
              <a:buNone/>
              <a:defRPr>
                <a:latin typeface="Roboto Thin"/>
                <a:ea typeface="Roboto Thin"/>
                <a:cs typeface="Roboto Thin"/>
                <a:sym typeface="Roboto Thin"/>
              </a:defRPr>
            </a:lvl9pPr>
          </a:lstStyle>
          <a:p/>
        </p:txBody>
      </p:sp>
      <p:sp>
        <p:nvSpPr>
          <p:cNvPr id="122" name="Google Shape;122;p24"/>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SzPts val="1600"/>
              <a:buChar char="●"/>
              <a:defRPr sz="16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cxnSp>
        <p:nvCxnSpPr>
          <p:cNvPr id="123" name="Google Shape;123;p24"/>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24" name="Shape 124"/>
        <p:cNvGrpSpPr/>
        <p:nvPr/>
      </p:nvGrpSpPr>
      <p:grpSpPr>
        <a:xfrm>
          <a:off x="0" y="0"/>
          <a:ext cx="0" cy="0"/>
          <a:chOff x="0" y="0"/>
          <a:chExt cx="0" cy="0"/>
        </a:xfrm>
      </p:grpSpPr>
      <p:sp>
        <p:nvSpPr>
          <p:cNvPr id="125" name="Google Shape;125;p25"/>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26" name="Google Shape;126;p2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27" name="Google Shape;127;p2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cxnSp>
        <p:nvCxnSpPr>
          <p:cNvPr id="128" name="Google Shape;128;p25"/>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29" name="Shape 129"/>
        <p:cNvGrpSpPr/>
        <p:nvPr/>
      </p:nvGrpSpPr>
      <p:grpSpPr>
        <a:xfrm>
          <a:off x="0" y="0"/>
          <a:ext cx="0" cy="0"/>
          <a:chOff x="0" y="0"/>
          <a:chExt cx="0" cy="0"/>
        </a:xfrm>
      </p:grpSpPr>
      <p:sp>
        <p:nvSpPr>
          <p:cNvPr id="130" name="Google Shape;130;p26"/>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31" name="Google Shape;131;p26"/>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132" name="Shape 132"/>
        <p:cNvGrpSpPr/>
        <p:nvPr/>
      </p:nvGrpSpPr>
      <p:grpSpPr>
        <a:xfrm>
          <a:off x="0" y="0"/>
          <a:ext cx="0" cy="0"/>
          <a:chOff x="0" y="0"/>
          <a:chExt cx="0" cy="0"/>
        </a:xfrm>
      </p:grpSpPr>
      <p:sp>
        <p:nvSpPr>
          <p:cNvPr id="133" name="Google Shape;133;p27"/>
          <p:cNvSpPr/>
          <p:nvPr/>
        </p:nvSpPr>
        <p:spPr>
          <a:xfrm>
            <a:off x="0" y="0"/>
            <a:ext cx="25092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27"/>
          <p:cNvSpPr txBox="1"/>
          <p:nvPr>
            <p:ph type="title"/>
          </p:nvPr>
        </p:nvSpPr>
        <p:spPr>
          <a:xfrm>
            <a:off x="197100" y="3758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300"/>
              <a:buNone/>
              <a:defRPr sz="1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35" name="Google Shape;135;p27"/>
          <p:cNvCxnSpPr/>
          <p:nvPr/>
        </p:nvCxnSpPr>
        <p:spPr>
          <a:xfrm>
            <a:off x="309837" y="765455"/>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1">
  <p:cSld name="TITLE_ONLY_1_1">
    <p:spTree>
      <p:nvGrpSpPr>
        <p:cNvPr id="136" name="Shape 136"/>
        <p:cNvGrpSpPr/>
        <p:nvPr/>
      </p:nvGrpSpPr>
      <p:grpSpPr>
        <a:xfrm>
          <a:off x="0" y="0"/>
          <a:ext cx="0" cy="0"/>
          <a:chOff x="0" y="0"/>
          <a:chExt cx="0" cy="0"/>
        </a:xfrm>
      </p:grpSpPr>
      <p:sp>
        <p:nvSpPr>
          <p:cNvPr id="137" name="Google Shape;137;p28"/>
          <p:cNvSpPr/>
          <p:nvPr/>
        </p:nvSpPr>
        <p:spPr>
          <a:xfrm>
            <a:off x="0" y="0"/>
            <a:ext cx="9144000" cy="892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8"/>
          <p:cNvSpPr txBox="1"/>
          <p:nvPr>
            <p:ph type="title"/>
          </p:nvPr>
        </p:nvSpPr>
        <p:spPr>
          <a:xfrm>
            <a:off x="806700" y="2234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600"/>
              <a:buNone/>
              <a:defRPr sz="1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39" name="Google Shape;139;p28"/>
          <p:cNvCxnSpPr/>
          <p:nvPr/>
        </p:nvCxnSpPr>
        <p:spPr>
          <a:xfrm>
            <a:off x="919437" y="641002"/>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40" name="Shape 140"/>
        <p:cNvGrpSpPr/>
        <p:nvPr/>
      </p:nvGrpSpPr>
      <p:grpSpPr>
        <a:xfrm>
          <a:off x="0" y="0"/>
          <a:ext cx="0" cy="0"/>
          <a:chOff x="0" y="0"/>
          <a:chExt cx="0" cy="0"/>
        </a:xfrm>
      </p:grpSpPr>
      <p:sp>
        <p:nvSpPr>
          <p:cNvPr id="141" name="Google Shape;141;p29"/>
          <p:cNvSpPr txBox="1"/>
          <p:nvPr>
            <p:ph idx="1" type="body"/>
          </p:nvPr>
        </p:nvSpPr>
        <p:spPr>
          <a:xfrm>
            <a:off x="311700" y="1084800"/>
            <a:ext cx="77586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42" name="Google Shape;142;p29"/>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43" name="Google Shape;143;p29"/>
          <p:cNvCxnSpPr/>
          <p:nvPr/>
        </p:nvCxnSpPr>
        <p:spPr>
          <a:xfrm>
            <a:off x="41840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44" name="Shape 144"/>
        <p:cNvGrpSpPr/>
        <p:nvPr/>
      </p:nvGrpSpPr>
      <p:grpSpPr>
        <a:xfrm>
          <a:off x="0" y="0"/>
          <a:ext cx="0" cy="0"/>
          <a:chOff x="0" y="0"/>
          <a:chExt cx="0" cy="0"/>
        </a:xfrm>
      </p:grpSpPr>
      <p:sp>
        <p:nvSpPr>
          <p:cNvPr id="145" name="Google Shape;145;p30"/>
          <p:cNvSpPr txBox="1"/>
          <p:nvPr>
            <p:ph type="title"/>
          </p:nvPr>
        </p:nvSpPr>
        <p:spPr>
          <a:xfrm>
            <a:off x="703500" y="861525"/>
            <a:ext cx="7737000" cy="2274000"/>
          </a:xfrm>
          <a:prstGeom prst="rect">
            <a:avLst/>
          </a:prstGeom>
        </p:spPr>
        <p:txBody>
          <a:bodyPr anchorCtr="0" anchor="ctr" bIns="91425" lIns="91425" spcFirstLastPara="1" rIns="91425" wrap="square" tIns="91425">
            <a:noAutofit/>
          </a:bodyPr>
          <a:lstStyle>
            <a:lvl1pPr lvl="0" rtl="0">
              <a:spcBef>
                <a:spcPts val="0"/>
              </a:spcBef>
              <a:spcAft>
                <a:spcPts val="0"/>
              </a:spcAft>
              <a:buSzPts val="3400"/>
              <a:buNone/>
              <a:defRPr sz="3400"/>
            </a:lvl1pPr>
            <a:lvl2pPr lvl="1" rtl="0">
              <a:spcBef>
                <a:spcPts val="0"/>
              </a:spcBef>
              <a:spcAft>
                <a:spcPts val="0"/>
              </a:spcAft>
              <a:buSzPts val="3400"/>
              <a:buNone/>
              <a:defRPr sz="3400"/>
            </a:lvl2pPr>
            <a:lvl3pPr lvl="2" rtl="0">
              <a:spcBef>
                <a:spcPts val="0"/>
              </a:spcBef>
              <a:spcAft>
                <a:spcPts val="0"/>
              </a:spcAft>
              <a:buSzPts val="3400"/>
              <a:buNone/>
              <a:defRPr sz="3400"/>
            </a:lvl3pPr>
            <a:lvl4pPr lvl="3" rtl="0">
              <a:spcBef>
                <a:spcPts val="0"/>
              </a:spcBef>
              <a:spcAft>
                <a:spcPts val="0"/>
              </a:spcAft>
              <a:buSzPts val="3400"/>
              <a:buNone/>
              <a:defRPr sz="3400"/>
            </a:lvl4pPr>
            <a:lvl5pPr lvl="4" rtl="0">
              <a:spcBef>
                <a:spcPts val="0"/>
              </a:spcBef>
              <a:spcAft>
                <a:spcPts val="0"/>
              </a:spcAft>
              <a:buSzPts val="3400"/>
              <a:buNone/>
              <a:defRPr sz="3400"/>
            </a:lvl5pPr>
            <a:lvl6pPr lvl="5" rtl="0">
              <a:spcBef>
                <a:spcPts val="0"/>
              </a:spcBef>
              <a:spcAft>
                <a:spcPts val="0"/>
              </a:spcAft>
              <a:buSzPts val="3400"/>
              <a:buNone/>
              <a:defRPr sz="3400"/>
            </a:lvl6pPr>
            <a:lvl7pPr lvl="6" rtl="0">
              <a:spcBef>
                <a:spcPts val="0"/>
              </a:spcBef>
              <a:spcAft>
                <a:spcPts val="0"/>
              </a:spcAft>
              <a:buSzPts val="3400"/>
              <a:buNone/>
              <a:defRPr sz="3400"/>
            </a:lvl7pPr>
            <a:lvl8pPr lvl="7" rtl="0">
              <a:spcBef>
                <a:spcPts val="0"/>
              </a:spcBef>
              <a:spcAft>
                <a:spcPts val="0"/>
              </a:spcAft>
              <a:buSzPts val="3400"/>
              <a:buNone/>
              <a:defRPr sz="3400"/>
            </a:lvl8pPr>
            <a:lvl9pPr lvl="8" rtl="0">
              <a:spcBef>
                <a:spcPts val="0"/>
              </a:spcBef>
              <a:spcAft>
                <a:spcPts val="0"/>
              </a:spcAft>
              <a:buSzPts val="3400"/>
              <a:buNone/>
              <a:defRPr sz="3400"/>
            </a:lvl9pPr>
          </a:lstStyle>
          <a:p/>
        </p:txBody>
      </p:sp>
      <p:cxnSp>
        <p:nvCxnSpPr>
          <p:cNvPr id="146" name="Google Shape;146;p30"/>
          <p:cNvCxnSpPr/>
          <p:nvPr/>
        </p:nvCxnSpPr>
        <p:spPr>
          <a:xfrm>
            <a:off x="4262400" y="2713828"/>
            <a:ext cx="6192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47" name="Shape 147"/>
        <p:cNvGrpSpPr/>
        <p:nvPr/>
      </p:nvGrpSpPr>
      <p:grpSpPr>
        <a:xfrm>
          <a:off x="0" y="0"/>
          <a:ext cx="0" cy="0"/>
          <a:chOff x="0" y="0"/>
          <a:chExt cx="0" cy="0"/>
        </a:xfrm>
      </p:grpSpPr>
      <p:sp>
        <p:nvSpPr>
          <p:cNvPr id="148" name="Google Shape;148;p31"/>
          <p:cNvSpPr/>
          <p:nvPr/>
        </p:nvSpPr>
        <p:spPr>
          <a:xfrm>
            <a:off x="4572000" y="-125"/>
            <a:ext cx="4572000" cy="5143500"/>
          </a:xfrm>
          <a:prstGeom prst="rect">
            <a:avLst/>
          </a:prstGeom>
          <a:solidFill>
            <a:srgbClr val="DBE0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9" name="Google Shape;149;p31"/>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50" name="Google Shape;150;p31"/>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51" name="Google Shape;151;p31"/>
          <p:cNvSpPr txBox="1"/>
          <p:nvPr>
            <p:ph type="title"/>
          </p:nvPr>
        </p:nvSpPr>
        <p:spPr>
          <a:xfrm>
            <a:off x="311700" y="1578975"/>
            <a:ext cx="41277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52" name="Google Shape;152;p31"/>
          <p:cNvCxnSpPr/>
          <p:nvPr/>
        </p:nvCxnSpPr>
        <p:spPr>
          <a:xfrm>
            <a:off x="418400" y="2093578"/>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blipFill rotWithShape="1">
          <a:blip r:embed="rId2">
            <a:alphaModFix/>
          </a:blip>
          <a:stretch>
            <a:fillRect b="0" l="0" r="0" t="0"/>
          </a:stretch>
        </a:blipFill>
      </p:bgPr>
    </p:bg>
    <p:spTree>
      <p:nvGrpSpPr>
        <p:cNvPr id="22" name="Shape 22"/>
        <p:cNvGrpSpPr/>
        <p:nvPr/>
      </p:nvGrpSpPr>
      <p:grpSpPr>
        <a:xfrm>
          <a:off x="0" y="0"/>
          <a:ext cx="0" cy="0"/>
          <a:chOff x="0" y="0"/>
          <a:chExt cx="0" cy="0"/>
        </a:xfrm>
      </p:grpSpPr>
      <p:sp>
        <p:nvSpPr>
          <p:cNvPr id="23" name="Google Shape;23;p4"/>
          <p:cNvSpPr txBox="1"/>
          <p:nvPr>
            <p:ph type="title"/>
          </p:nvPr>
        </p:nvSpPr>
        <p:spPr>
          <a:xfrm>
            <a:off x="427673" y="1649096"/>
            <a:ext cx="8259000" cy="7893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4" name="Google Shape;24;p4"/>
          <p:cNvSpPr txBox="1"/>
          <p:nvPr>
            <p:ph idx="1" type="body"/>
          </p:nvPr>
        </p:nvSpPr>
        <p:spPr>
          <a:xfrm>
            <a:off x="427674" y="2444195"/>
            <a:ext cx="8259000" cy="11250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400"/>
              </a:spcBef>
              <a:spcAft>
                <a:spcPts val="0"/>
              </a:spcAft>
              <a:buClr>
                <a:schemeClr val="accent6"/>
              </a:buClr>
              <a:buSzPts val="1600"/>
              <a:buFont typeface="Merriweather Sans"/>
              <a:buNone/>
              <a:defRPr b="0" i="0" sz="2000" u="none" cap="none" strike="noStrike">
                <a:solidFill>
                  <a:srgbClr val="888888"/>
                </a:solidFill>
                <a:latin typeface="Arial"/>
                <a:ea typeface="Arial"/>
                <a:cs typeface="Arial"/>
                <a:sym typeface="Arial"/>
              </a:defRPr>
            </a:lvl1pPr>
            <a:lvl2pPr indent="-228600" lvl="1" marL="914400" marR="0" rtl="0" algn="l">
              <a:spcBef>
                <a:spcPts val="360"/>
              </a:spcBef>
              <a:spcAft>
                <a:spcPts val="0"/>
              </a:spcAft>
              <a:buClr>
                <a:srgbClr val="888888"/>
              </a:buClr>
              <a:buSzPts val="2800"/>
              <a:buFont typeface="Arial"/>
              <a:buNone/>
              <a:defRPr b="0" i="0" sz="1800" u="none" cap="none" strike="noStrike">
                <a:solidFill>
                  <a:srgbClr val="888888"/>
                </a:solidFill>
                <a:latin typeface="Arial"/>
                <a:ea typeface="Arial"/>
                <a:cs typeface="Arial"/>
                <a:sym typeface="Arial"/>
              </a:defRPr>
            </a:lvl2pPr>
            <a:lvl3pPr indent="-228600" lvl="2" marL="1371600" marR="0" rtl="0" algn="l">
              <a:spcBef>
                <a:spcPts val="320"/>
              </a:spcBef>
              <a:spcAft>
                <a:spcPts val="0"/>
              </a:spcAft>
              <a:buClr>
                <a:srgbClr val="888888"/>
              </a:buClr>
              <a:buSzPts val="2400"/>
              <a:buFont typeface="Arial"/>
              <a:buNone/>
              <a:defRPr b="0" i="0" sz="1600" u="none" cap="none" strike="noStrike">
                <a:solidFill>
                  <a:srgbClr val="888888"/>
                </a:solidFill>
                <a:latin typeface="Arial"/>
                <a:ea typeface="Arial"/>
                <a:cs typeface="Arial"/>
                <a:sym typeface="Arial"/>
              </a:defRPr>
            </a:lvl3pPr>
            <a:lvl4pPr indent="-228600" lvl="3" marL="18288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4pPr>
            <a:lvl5pPr indent="-228600" lvl="4" marL="22860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9pPr>
          </a:lstStyle>
          <a:p/>
        </p:txBody>
      </p:sp>
      <p:sp>
        <p:nvSpPr>
          <p:cNvPr id="25" name="Google Shape;25;p4"/>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Image">
  <p:cSld name="SECTION_TITLE_AND_DESCRIPTION_1">
    <p:spTree>
      <p:nvGrpSpPr>
        <p:cNvPr id="153" name="Shape 153"/>
        <p:cNvGrpSpPr/>
        <p:nvPr/>
      </p:nvGrpSpPr>
      <p:grpSpPr>
        <a:xfrm>
          <a:off x="0" y="0"/>
          <a:ext cx="0" cy="0"/>
          <a:chOff x="0" y="0"/>
          <a:chExt cx="0" cy="0"/>
        </a:xfrm>
      </p:grpSpPr>
      <p:sp>
        <p:nvSpPr>
          <p:cNvPr id="154" name="Google Shape;154;p32"/>
          <p:cNvSpPr/>
          <p:nvPr/>
        </p:nvSpPr>
        <p:spPr>
          <a:xfrm>
            <a:off x="4572000" y="-125"/>
            <a:ext cx="4572000" cy="5143500"/>
          </a:xfrm>
          <a:prstGeom prst="rect">
            <a:avLst/>
          </a:prstGeom>
          <a:solidFill>
            <a:srgbClr val="F4F6F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32"/>
          <p:cNvSpPr txBox="1"/>
          <p:nvPr>
            <p:ph type="title"/>
          </p:nvPr>
        </p:nvSpPr>
        <p:spPr>
          <a:xfrm>
            <a:off x="265500" y="983160"/>
            <a:ext cx="4155600" cy="5865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400"/>
              <a:buNone/>
              <a:defRPr sz="24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156" name="Google Shape;156;p32"/>
          <p:cNvSpPr txBox="1"/>
          <p:nvPr>
            <p:ph idx="1" type="subTitle"/>
          </p:nvPr>
        </p:nvSpPr>
        <p:spPr>
          <a:xfrm>
            <a:off x="265500" y="1982775"/>
            <a:ext cx="4045200" cy="1235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cxnSp>
        <p:nvCxnSpPr>
          <p:cNvPr id="157" name="Google Shape;157;p32"/>
          <p:cNvCxnSpPr/>
          <p:nvPr/>
        </p:nvCxnSpPr>
        <p:spPr>
          <a:xfrm>
            <a:off x="400300" y="1647253"/>
            <a:ext cx="2934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58" name="Shape 158"/>
        <p:cNvGrpSpPr/>
        <p:nvPr/>
      </p:nvGrpSpPr>
      <p:grpSpPr>
        <a:xfrm>
          <a:off x="0" y="0"/>
          <a:ext cx="0" cy="0"/>
          <a:chOff x="0" y="0"/>
          <a:chExt cx="0" cy="0"/>
        </a:xfrm>
      </p:grpSpPr>
      <p:sp>
        <p:nvSpPr>
          <p:cNvPr id="159" name="Google Shape;159;p33"/>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60" name="Shape 160"/>
        <p:cNvGrpSpPr/>
        <p:nvPr/>
      </p:nvGrpSpPr>
      <p:grpSpPr>
        <a:xfrm>
          <a:off x="0" y="0"/>
          <a:ext cx="0" cy="0"/>
          <a:chOff x="0" y="0"/>
          <a:chExt cx="0" cy="0"/>
        </a:xfrm>
      </p:grpSpPr>
      <p:sp>
        <p:nvSpPr>
          <p:cNvPr id="161" name="Google Shape;161;p34"/>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62" name="Google Shape;162;p34"/>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63" name="Shape 163"/>
        <p:cNvGrpSpPr/>
        <p:nvPr/>
      </p:nvGrpSpPr>
      <p:grpSpPr>
        <a:xfrm>
          <a:off x="0" y="0"/>
          <a:ext cx="0" cy="0"/>
          <a:chOff x="0" y="0"/>
          <a:chExt cx="0" cy="0"/>
        </a:xfrm>
      </p:grpSpPr>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p:cSld name="BLANK_1">
    <p:spTree>
      <p:nvGrpSpPr>
        <p:cNvPr id="164" name="Shape 164"/>
        <p:cNvGrpSpPr/>
        <p:nvPr/>
      </p:nvGrpSpPr>
      <p:grpSpPr>
        <a:xfrm>
          <a:off x="0" y="0"/>
          <a:ext cx="0" cy="0"/>
          <a:chOff x="0" y="0"/>
          <a:chExt cx="0" cy="0"/>
        </a:xfrm>
      </p:grpSpPr>
      <p:pic>
        <p:nvPicPr>
          <p:cNvPr descr="2FA@2x.png" id="165" name="Google Shape;165;p36"/>
          <p:cNvPicPr preferRelativeResize="0"/>
          <p:nvPr/>
        </p:nvPicPr>
        <p:blipFill>
          <a:blip r:embed="rId2">
            <a:alphaModFix/>
          </a:blip>
          <a:stretch>
            <a:fillRect/>
          </a:stretch>
        </p:blipFill>
        <p:spPr>
          <a:xfrm>
            <a:off x="1357287" y="3938772"/>
            <a:ext cx="556562" cy="548853"/>
          </a:xfrm>
          <a:prstGeom prst="rect">
            <a:avLst/>
          </a:prstGeom>
          <a:noFill/>
          <a:ln>
            <a:noFill/>
          </a:ln>
        </p:spPr>
      </p:pic>
      <p:pic>
        <p:nvPicPr>
          <p:cNvPr descr="Anytime, anywhere@2x.png" id="166" name="Google Shape;166;p36"/>
          <p:cNvPicPr preferRelativeResize="0"/>
          <p:nvPr/>
        </p:nvPicPr>
        <p:blipFill>
          <a:blip r:embed="rId3">
            <a:alphaModFix/>
          </a:blip>
          <a:stretch>
            <a:fillRect/>
          </a:stretch>
        </p:blipFill>
        <p:spPr>
          <a:xfrm>
            <a:off x="1405677" y="1296389"/>
            <a:ext cx="483961" cy="483961"/>
          </a:xfrm>
          <a:prstGeom prst="rect">
            <a:avLst/>
          </a:prstGeom>
          <a:noFill/>
          <a:ln>
            <a:noFill/>
          </a:ln>
        </p:spPr>
      </p:pic>
      <p:pic>
        <p:nvPicPr>
          <p:cNvPr descr="Apple &amp; Android@2x.png" id="167" name="Google Shape;167;p36"/>
          <p:cNvPicPr preferRelativeResize="0"/>
          <p:nvPr/>
        </p:nvPicPr>
        <p:blipFill>
          <a:blip r:embed="rId4">
            <a:alphaModFix/>
          </a:blip>
          <a:stretch>
            <a:fillRect/>
          </a:stretch>
        </p:blipFill>
        <p:spPr>
          <a:xfrm>
            <a:off x="2305968" y="1247987"/>
            <a:ext cx="572687" cy="580756"/>
          </a:xfrm>
          <a:prstGeom prst="rect">
            <a:avLst/>
          </a:prstGeom>
          <a:noFill/>
          <a:ln>
            <a:noFill/>
          </a:ln>
        </p:spPr>
      </p:pic>
      <p:pic>
        <p:nvPicPr>
          <p:cNvPr descr="Auditable@2x.png" id="168" name="Google Shape;168;p36"/>
          <p:cNvPicPr preferRelativeResize="0"/>
          <p:nvPr/>
        </p:nvPicPr>
        <p:blipFill>
          <a:blip r:embed="rId5">
            <a:alphaModFix/>
          </a:blip>
          <a:stretch>
            <a:fillRect/>
          </a:stretch>
        </p:blipFill>
        <p:spPr>
          <a:xfrm>
            <a:off x="1373421" y="2215422"/>
            <a:ext cx="548472" cy="548472"/>
          </a:xfrm>
          <a:prstGeom prst="rect">
            <a:avLst/>
          </a:prstGeom>
          <a:noFill/>
          <a:ln>
            <a:noFill/>
          </a:ln>
        </p:spPr>
      </p:pic>
      <p:pic>
        <p:nvPicPr>
          <p:cNvPr descr="Best Market Price@2x.png" id="169" name="Google Shape;169;p36"/>
          <p:cNvPicPr preferRelativeResize="0"/>
          <p:nvPr/>
        </p:nvPicPr>
        <p:blipFill>
          <a:blip r:embed="rId6">
            <a:alphaModFix/>
          </a:blip>
          <a:stretch>
            <a:fillRect/>
          </a:stretch>
        </p:blipFill>
        <p:spPr>
          <a:xfrm>
            <a:off x="2301935" y="2199276"/>
            <a:ext cx="580753" cy="580756"/>
          </a:xfrm>
          <a:prstGeom prst="rect">
            <a:avLst/>
          </a:prstGeom>
          <a:noFill/>
          <a:ln>
            <a:noFill/>
          </a:ln>
        </p:spPr>
      </p:pic>
      <p:pic>
        <p:nvPicPr>
          <p:cNvPr descr="Branded Platform@2x.png" id="170" name="Google Shape;170;p36"/>
          <p:cNvPicPr preferRelativeResize="0"/>
          <p:nvPr/>
        </p:nvPicPr>
        <p:blipFill>
          <a:blip r:embed="rId7">
            <a:alphaModFix/>
          </a:blip>
          <a:stretch>
            <a:fillRect/>
          </a:stretch>
        </p:blipFill>
        <p:spPr>
          <a:xfrm>
            <a:off x="5266634" y="2258034"/>
            <a:ext cx="580760" cy="463241"/>
          </a:xfrm>
          <a:prstGeom prst="rect">
            <a:avLst/>
          </a:prstGeom>
          <a:noFill/>
          <a:ln>
            <a:noFill/>
          </a:ln>
        </p:spPr>
      </p:pic>
      <p:pic>
        <p:nvPicPr>
          <p:cNvPr descr="Broswer Based@2x.png" id="171" name="Google Shape;171;p36"/>
          <p:cNvPicPr preferRelativeResize="0"/>
          <p:nvPr/>
        </p:nvPicPr>
        <p:blipFill>
          <a:blip r:embed="rId8">
            <a:alphaModFix/>
          </a:blip>
          <a:stretch>
            <a:fillRect/>
          </a:stretch>
        </p:blipFill>
        <p:spPr>
          <a:xfrm>
            <a:off x="3281085" y="2244752"/>
            <a:ext cx="580760" cy="489804"/>
          </a:xfrm>
          <a:prstGeom prst="rect">
            <a:avLst/>
          </a:prstGeom>
          <a:noFill/>
          <a:ln>
            <a:noFill/>
          </a:ln>
        </p:spPr>
      </p:pic>
      <p:pic>
        <p:nvPicPr>
          <p:cNvPr descr="Consultancy@2x.png" id="172" name="Google Shape;172;p36"/>
          <p:cNvPicPr preferRelativeResize="0"/>
          <p:nvPr/>
        </p:nvPicPr>
        <p:blipFill>
          <a:blip r:embed="rId9">
            <a:alphaModFix/>
          </a:blip>
          <a:stretch>
            <a:fillRect/>
          </a:stretch>
        </p:blipFill>
        <p:spPr>
          <a:xfrm>
            <a:off x="1397612" y="3101287"/>
            <a:ext cx="500093" cy="500096"/>
          </a:xfrm>
          <a:prstGeom prst="rect">
            <a:avLst/>
          </a:prstGeom>
          <a:noFill/>
          <a:ln>
            <a:noFill/>
          </a:ln>
        </p:spPr>
      </p:pic>
      <p:pic>
        <p:nvPicPr>
          <p:cNvPr descr="Corporate Workflow@2x.png" id="173" name="Google Shape;173;p36"/>
          <p:cNvPicPr preferRelativeResize="0"/>
          <p:nvPr/>
        </p:nvPicPr>
        <p:blipFill>
          <a:blip r:embed="rId10">
            <a:alphaModFix/>
          </a:blip>
          <a:stretch>
            <a:fillRect/>
          </a:stretch>
        </p:blipFill>
        <p:spPr>
          <a:xfrm>
            <a:off x="5266627" y="1251195"/>
            <a:ext cx="653340" cy="516925"/>
          </a:xfrm>
          <a:prstGeom prst="rect">
            <a:avLst/>
          </a:prstGeom>
          <a:noFill/>
          <a:ln>
            <a:noFill/>
          </a:ln>
        </p:spPr>
      </p:pic>
      <p:pic>
        <p:nvPicPr>
          <p:cNvPr descr="Increase productivity@2x.png" id="174" name="Google Shape;174;p36"/>
          <p:cNvPicPr preferRelativeResize="0"/>
          <p:nvPr/>
        </p:nvPicPr>
        <p:blipFill>
          <a:blip r:embed="rId11">
            <a:alphaModFix/>
          </a:blip>
          <a:stretch>
            <a:fillRect/>
          </a:stretch>
        </p:blipFill>
        <p:spPr>
          <a:xfrm>
            <a:off x="2318067" y="3060956"/>
            <a:ext cx="548489" cy="580756"/>
          </a:xfrm>
          <a:prstGeom prst="rect">
            <a:avLst/>
          </a:prstGeom>
          <a:noFill/>
          <a:ln>
            <a:noFill/>
          </a:ln>
        </p:spPr>
      </p:pic>
      <p:pic>
        <p:nvPicPr>
          <p:cNvPr descr="Layout Management@2x.png" id="175" name="Google Shape;175;p36"/>
          <p:cNvPicPr preferRelativeResize="0"/>
          <p:nvPr/>
        </p:nvPicPr>
        <p:blipFill>
          <a:blip r:embed="rId12">
            <a:alphaModFix/>
          </a:blip>
          <a:stretch>
            <a:fillRect/>
          </a:stretch>
        </p:blipFill>
        <p:spPr>
          <a:xfrm>
            <a:off x="4262167" y="3060956"/>
            <a:ext cx="556555" cy="580756"/>
          </a:xfrm>
          <a:prstGeom prst="rect">
            <a:avLst/>
          </a:prstGeom>
          <a:noFill/>
          <a:ln>
            <a:noFill/>
          </a:ln>
        </p:spPr>
      </p:pic>
      <p:pic>
        <p:nvPicPr>
          <p:cNvPr descr="Notifications icon@2x.png" id="176" name="Google Shape;176;p36"/>
          <p:cNvPicPr preferRelativeResize="0"/>
          <p:nvPr/>
        </p:nvPicPr>
        <p:blipFill>
          <a:blip r:embed="rId13">
            <a:alphaModFix/>
          </a:blip>
          <a:stretch>
            <a:fillRect/>
          </a:stretch>
        </p:blipFill>
        <p:spPr>
          <a:xfrm>
            <a:off x="3329479" y="1282153"/>
            <a:ext cx="483961" cy="512431"/>
          </a:xfrm>
          <a:prstGeom prst="rect">
            <a:avLst/>
          </a:prstGeom>
          <a:noFill/>
          <a:ln>
            <a:noFill/>
          </a:ln>
        </p:spPr>
      </p:pic>
      <p:pic>
        <p:nvPicPr>
          <p:cNvPr descr="Partnership Icon@2x.png" id="177" name="Google Shape;177;p36"/>
          <p:cNvPicPr preferRelativeResize="0"/>
          <p:nvPr/>
        </p:nvPicPr>
        <p:blipFill>
          <a:blip r:embed="rId14">
            <a:alphaModFix/>
          </a:blip>
          <a:stretch>
            <a:fillRect/>
          </a:stretch>
        </p:blipFill>
        <p:spPr>
          <a:xfrm>
            <a:off x="6314214" y="1288318"/>
            <a:ext cx="532357" cy="500096"/>
          </a:xfrm>
          <a:prstGeom prst="rect">
            <a:avLst/>
          </a:prstGeom>
          <a:noFill/>
          <a:ln>
            <a:noFill/>
          </a:ln>
        </p:spPr>
      </p:pic>
      <p:pic>
        <p:nvPicPr>
          <p:cNvPr descr="Resource Augmentation@2x.png" id="178" name="Google Shape;178;p36"/>
          <p:cNvPicPr preferRelativeResize="0"/>
          <p:nvPr/>
        </p:nvPicPr>
        <p:blipFill>
          <a:blip r:embed="rId15">
            <a:alphaModFix/>
          </a:blip>
          <a:stretch>
            <a:fillRect/>
          </a:stretch>
        </p:blipFill>
        <p:spPr>
          <a:xfrm>
            <a:off x="3321418" y="3101287"/>
            <a:ext cx="500093" cy="500096"/>
          </a:xfrm>
          <a:prstGeom prst="rect">
            <a:avLst/>
          </a:prstGeom>
          <a:noFill/>
          <a:ln>
            <a:noFill/>
          </a:ln>
        </p:spPr>
      </p:pic>
      <p:pic>
        <p:nvPicPr>
          <p:cNvPr descr="Review History@2x.png" id="179" name="Google Shape;179;p36"/>
          <p:cNvPicPr preferRelativeResize="0"/>
          <p:nvPr/>
        </p:nvPicPr>
        <p:blipFill>
          <a:blip r:embed="rId16">
            <a:alphaModFix/>
          </a:blip>
          <a:stretch>
            <a:fillRect/>
          </a:stretch>
        </p:blipFill>
        <p:spPr>
          <a:xfrm>
            <a:off x="6253719" y="2199276"/>
            <a:ext cx="653347" cy="580756"/>
          </a:xfrm>
          <a:prstGeom prst="rect">
            <a:avLst/>
          </a:prstGeom>
          <a:noFill/>
          <a:ln>
            <a:noFill/>
          </a:ln>
        </p:spPr>
      </p:pic>
      <p:pic>
        <p:nvPicPr>
          <p:cNvPr descr="Speed and Flexibility@2x.png" id="180" name="Google Shape;180;p36"/>
          <p:cNvPicPr preferRelativeResize="0"/>
          <p:nvPr/>
        </p:nvPicPr>
        <p:blipFill>
          <a:blip r:embed="rId17">
            <a:alphaModFix/>
          </a:blip>
          <a:stretch>
            <a:fillRect/>
          </a:stretch>
        </p:blipFill>
        <p:spPr>
          <a:xfrm>
            <a:off x="7238224" y="1247987"/>
            <a:ext cx="516225" cy="580756"/>
          </a:xfrm>
          <a:prstGeom prst="rect">
            <a:avLst/>
          </a:prstGeom>
          <a:noFill/>
          <a:ln>
            <a:noFill/>
          </a:ln>
        </p:spPr>
      </p:pic>
      <p:pic>
        <p:nvPicPr>
          <p:cNvPr descr="Trade Confirmations@2x.png" id="181" name="Google Shape;181;p36"/>
          <p:cNvPicPr preferRelativeResize="0"/>
          <p:nvPr/>
        </p:nvPicPr>
        <p:blipFill>
          <a:blip r:embed="rId18">
            <a:alphaModFix/>
          </a:blip>
          <a:stretch>
            <a:fillRect/>
          </a:stretch>
        </p:blipFill>
        <p:spPr>
          <a:xfrm>
            <a:off x="5278736" y="3064989"/>
            <a:ext cx="556555" cy="572690"/>
          </a:xfrm>
          <a:prstGeom prst="rect">
            <a:avLst/>
          </a:prstGeom>
          <a:noFill/>
          <a:ln>
            <a:noFill/>
          </a:ln>
        </p:spPr>
      </p:pic>
      <p:pic>
        <p:nvPicPr>
          <p:cNvPr descr="Support@2x.png" id="182" name="Google Shape;182;p36"/>
          <p:cNvPicPr preferRelativeResize="0"/>
          <p:nvPr/>
        </p:nvPicPr>
        <p:blipFill>
          <a:blip r:embed="rId19">
            <a:alphaModFix/>
          </a:blip>
          <a:stretch>
            <a:fillRect/>
          </a:stretch>
        </p:blipFill>
        <p:spPr>
          <a:xfrm>
            <a:off x="7254356" y="3101287"/>
            <a:ext cx="483961" cy="500096"/>
          </a:xfrm>
          <a:prstGeom prst="rect">
            <a:avLst/>
          </a:prstGeom>
          <a:noFill/>
          <a:ln>
            <a:noFill/>
          </a:ln>
        </p:spPr>
      </p:pic>
      <p:pic>
        <p:nvPicPr>
          <p:cNvPr descr="Targeted GUI@2x.png" id="183" name="Google Shape;183;p36"/>
          <p:cNvPicPr preferRelativeResize="0"/>
          <p:nvPr/>
        </p:nvPicPr>
        <p:blipFill>
          <a:blip r:embed="rId20">
            <a:alphaModFix/>
          </a:blip>
          <a:stretch>
            <a:fillRect/>
          </a:stretch>
        </p:blipFill>
        <p:spPr>
          <a:xfrm>
            <a:off x="6306153" y="3126321"/>
            <a:ext cx="548480" cy="450028"/>
          </a:xfrm>
          <a:prstGeom prst="rect">
            <a:avLst/>
          </a:prstGeom>
          <a:noFill/>
          <a:ln>
            <a:noFill/>
          </a:ln>
        </p:spPr>
      </p:pic>
      <p:pic>
        <p:nvPicPr>
          <p:cNvPr descr="Trade For Clients@2x.png" id="184" name="Google Shape;184;p36"/>
          <p:cNvPicPr preferRelativeResize="0"/>
          <p:nvPr/>
        </p:nvPicPr>
        <p:blipFill>
          <a:blip r:embed="rId21">
            <a:alphaModFix/>
          </a:blip>
          <a:stretch>
            <a:fillRect/>
          </a:stretch>
        </p:blipFill>
        <p:spPr>
          <a:xfrm>
            <a:off x="7205960" y="2199276"/>
            <a:ext cx="580753" cy="580756"/>
          </a:xfrm>
          <a:prstGeom prst="rect">
            <a:avLst/>
          </a:prstGeom>
          <a:noFill/>
          <a:ln>
            <a:noFill/>
          </a:ln>
        </p:spPr>
      </p:pic>
      <p:pic>
        <p:nvPicPr>
          <p:cNvPr descr="Trade online@2x.png" id="185" name="Google Shape;185;p36"/>
          <p:cNvPicPr preferRelativeResize="0"/>
          <p:nvPr/>
        </p:nvPicPr>
        <p:blipFill>
          <a:blip r:embed="rId22">
            <a:alphaModFix/>
          </a:blip>
          <a:stretch>
            <a:fillRect/>
          </a:stretch>
        </p:blipFill>
        <p:spPr>
          <a:xfrm>
            <a:off x="4213782" y="2191411"/>
            <a:ext cx="716037" cy="548472"/>
          </a:xfrm>
          <a:prstGeom prst="rect">
            <a:avLst/>
          </a:prstGeom>
          <a:noFill/>
          <a:ln>
            <a:noFill/>
          </a:ln>
        </p:spPr>
      </p:pic>
      <p:pic>
        <p:nvPicPr>
          <p:cNvPr descr="Watch Market@2x.png" id="186" name="Google Shape;186;p36"/>
          <p:cNvPicPr preferRelativeResize="0"/>
          <p:nvPr/>
        </p:nvPicPr>
        <p:blipFill>
          <a:blip r:embed="rId23">
            <a:alphaModFix/>
          </a:blip>
          <a:stretch>
            <a:fillRect/>
          </a:stretch>
        </p:blipFill>
        <p:spPr>
          <a:xfrm>
            <a:off x="4262169" y="1294437"/>
            <a:ext cx="556562" cy="487863"/>
          </a:xfrm>
          <a:prstGeom prst="rect">
            <a:avLst/>
          </a:prstGeom>
          <a:noFill/>
          <a:ln>
            <a:noFill/>
          </a:ln>
        </p:spPr>
      </p:pic>
      <p:sp>
        <p:nvSpPr>
          <p:cNvPr id="187" name="Google Shape;187;p36"/>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icons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1">
  <p:cSld name="BLANK_1_1">
    <p:spTree>
      <p:nvGrpSpPr>
        <p:cNvPr id="188" name="Shape 188"/>
        <p:cNvGrpSpPr/>
        <p:nvPr/>
      </p:nvGrpSpPr>
      <p:grpSpPr>
        <a:xfrm>
          <a:off x="0" y="0"/>
          <a:ext cx="0" cy="0"/>
          <a:chOff x="0" y="0"/>
          <a:chExt cx="0" cy="0"/>
        </a:xfrm>
      </p:grpSpPr>
      <p:sp>
        <p:nvSpPr>
          <p:cNvPr id="189" name="Google Shape;189;p37"/>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elements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
        <p:nvSpPr>
          <p:cNvPr id="190" name="Google Shape;190;p37"/>
          <p:cNvSpPr/>
          <p:nvPr/>
        </p:nvSpPr>
        <p:spPr>
          <a:xfrm rot="10800000">
            <a:off x="2570952" y="1645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37"/>
          <p:cNvSpPr txBox="1"/>
          <p:nvPr/>
        </p:nvSpPr>
        <p:spPr>
          <a:xfrm>
            <a:off x="2571052" y="1645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92" name="Google Shape;192;p37"/>
          <p:cNvSpPr/>
          <p:nvPr/>
        </p:nvSpPr>
        <p:spPr>
          <a:xfrm rot="10800000">
            <a:off x="2570952" y="2222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37"/>
          <p:cNvSpPr txBox="1"/>
          <p:nvPr/>
        </p:nvSpPr>
        <p:spPr>
          <a:xfrm>
            <a:off x="2571052" y="2223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94" name="Google Shape;194;p37"/>
          <p:cNvSpPr/>
          <p:nvPr/>
        </p:nvSpPr>
        <p:spPr>
          <a:xfrm rot="10800000">
            <a:off x="2570952" y="2800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5" name="Google Shape;195;p37"/>
          <p:cNvSpPr txBox="1"/>
          <p:nvPr/>
        </p:nvSpPr>
        <p:spPr>
          <a:xfrm>
            <a:off x="2571052" y="2800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196" name="Google Shape;196;p37"/>
          <p:cNvSpPr/>
          <p:nvPr/>
        </p:nvSpPr>
        <p:spPr>
          <a:xfrm rot="10800000">
            <a:off x="2570952" y="3377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37"/>
          <p:cNvSpPr txBox="1"/>
          <p:nvPr/>
        </p:nvSpPr>
        <p:spPr>
          <a:xfrm>
            <a:off x="2571052" y="3378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2">
    <p:spTree>
      <p:nvGrpSpPr>
        <p:cNvPr id="198" name="Shape 198"/>
        <p:cNvGrpSpPr/>
        <p:nvPr/>
      </p:nvGrpSpPr>
      <p:grpSpPr>
        <a:xfrm>
          <a:off x="0" y="0"/>
          <a:ext cx="0" cy="0"/>
          <a:chOff x="0" y="0"/>
          <a:chExt cx="0" cy="0"/>
        </a:xfrm>
      </p:grpSpPr>
      <p:graphicFrame>
        <p:nvGraphicFramePr>
          <p:cNvPr id="199" name="Google Shape;199;p38"/>
          <p:cNvGraphicFramePr/>
          <p:nvPr/>
        </p:nvGraphicFramePr>
        <p:xfrm>
          <a:off x="952504" y="787062"/>
          <a:ext cx="3000000" cy="3000000"/>
        </p:xfrm>
        <a:graphic>
          <a:graphicData uri="http://schemas.openxmlformats.org/drawingml/2006/table">
            <a:tbl>
              <a:tblPr>
                <a:noFill/>
                <a:tableStyleId>{FD8192DA-8DFB-439E-BD24-7340B16E980D}</a:tableStyleId>
              </a:tblPr>
              <a:tblGrid>
                <a:gridCol w="1447800"/>
                <a:gridCol w="1447800"/>
                <a:gridCol w="1447800"/>
                <a:gridCol w="1447800"/>
                <a:gridCol w="1447800"/>
              </a:tblGrid>
              <a:tr h="381000">
                <a:tc>
                  <a:txBody>
                    <a:bodyPr/>
                    <a:lstStyle/>
                    <a:p>
                      <a:pPr indent="0" lvl="0" marL="0" rtl="0" algn="l">
                        <a:spcBef>
                          <a:spcPts val="0"/>
                        </a:spcBef>
                        <a:spcAft>
                          <a:spcPts val="0"/>
                        </a:spcAft>
                        <a:buNone/>
                      </a:pPr>
                      <a:r>
                        <a:rPr lang="en-GB" sz="1200">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1200">
                          <a:solidFill>
                            <a:schemeClr val="dk1"/>
                          </a:solidFill>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1200">
                          <a:solidFill>
                            <a:schemeClr val="dk1"/>
                          </a:solidFill>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1200">
                          <a:solidFill>
                            <a:schemeClr val="dk1"/>
                          </a:solidFill>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1200">
                          <a:solidFill>
                            <a:schemeClr val="dk1"/>
                          </a:solidFill>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r>
              <a:tr h="381000">
                <a:tc>
                  <a:txBody>
                    <a:bodyPr/>
                    <a:lstStyle/>
                    <a:p>
                      <a:pPr indent="0" lvl="0" marL="0" rtl="0" algn="l">
                        <a:spcBef>
                          <a:spcPts val="0"/>
                        </a:spcBef>
                        <a:spcAft>
                          <a:spcPts val="0"/>
                        </a:spcAft>
                        <a:buNone/>
                      </a:pPr>
                      <a:r>
                        <a:rPr lang="en-GB" sz="800">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r>
              <a:tr h="381000">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r>
            </a:tbl>
          </a:graphicData>
        </a:graphic>
      </p:graphicFrame>
      <p:graphicFrame>
        <p:nvGraphicFramePr>
          <p:cNvPr id="200" name="Google Shape;200;p38"/>
          <p:cNvGraphicFramePr/>
          <p:nvPr/>
        </p:nvGraphicFramePr>
        <p:xfrm>
          <a:off x="952504" y="2311062"/>
          <a:ext cx="3000000" cy="3000000"/>
        </p:xfrm>
        <a:graphic>
          <a:graphicData uri="http://schemas.openxmlformats.org/drawingml/2006/table">
            <a:tbl>
              <a:tblPr>
                <a:noFill/>
                <a:tableStyleId>{FD8192DA-8DFB-439E-BD24-7340B16E980D}</a:tableStyleId>
              </a:tblPr>
              <a:tblGrid>
                <a:gridCol w="1447800"/>
                <a:gridCol w="1447800"/>
                <a:gridCol w="1447800"/>
                <a:gridCol w="1447800"/>
                <a:gridCol w="1447800"/>
              </a:tblGrid>
              <a:tr h="381000">
                <a:tc>
                  <a:txBody>
                    <a:bodyPr/>
                    <a:lstStyle/>
                    <a:p>
                      <a:pPr indent="0" lvl="0" marL="0" rtl="0" algn="ctr">
                        <a:spcBef>
                          <a:spcPts val="0"/>
                        </a:spcBef>
                        <a:spcAft>
                          <a:spcPts val="0"/>
                        </a:spcAft>
                        <a:buNone/>
                      </a:pPr>
                      <a:r>
                        <a:rPr lang="en-GB" sz="1100">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c>
                  <a:txBody>
                    <a:bodyPr/>
                    <a:lstStyle/>
                    <a:p>
                      <a:pPr indent="0" lvl="0" marL="0" rtl="0" algn="ctr">
                        <a:spcBef>
                          <a:spcPts val="0"/>
                        </a:spcBef>
                        <a:spcAft>
                          <a:spcPts val="0"/>
                        </a:spcAft>
                        <a:buNone/>
                      </a:pPr>
                      <a:r>
                        <a:rPr lang="en-GB" sz="1100">
                          <a:solidFill>
                            <a:schemeClr val="dk1"/>
                          </a:solidFill>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c>
                  <a:txBody>
                    <a:bodyPr/>
                    <a:lstStyle/>
                    <a:p>
                      <a:pPr indent="0" lvl="0" marL="0" rtl="0" algn="ctr">
                        <a:spcBef>
                          <a:spcPts val="0"/>
                        </a:spcBef>
                        <a:spcAft>
                          <a:spcPts val="0"/>
                        </a:spcAft>
                        <a:buNone/>
                      </a:pPr>
                      <a:r>
                        <a:rPr lang="en-GB" sz="1100">
                          <a:solidFill>
                            <a:schemeClr val="dk1"/>
                          </a:solidFill>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c>
                  <a:txBody>
                    <a:bodyPr/>
                    <a:lstStyle/>
                    <a:p>
                      <a:pPr indent="0" lvl="0" marL="0" rtl="0" algn="ctr">
                        <a:spcBef>
                          <a:spcPts val="0"/>
                        </a:spcBef>
                        <a:spcAft>
                          <a:spcPts val="0"/>
                        </a:spcAft>
                        <a:buNone/>
                      </a:pPr>
                      <a:r>
                        <a:rPr lang="en-GB" sz="1100">
                          <a:solidFill>
                            <a:schemeClr val="dk1"/>
                          </a:solidFill>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c>
                  <a:txBody>
                    <a:bodyPr/>
                    <a:lstStyle/>
                    <a:p>
                      <a:pPr indent="0" lvl="0" marL="0" rtl="0" algn="ctr">
                        <a:spcBef>
                          <a:spcPts val="0"/>
                        </a:spcBef>
                        <a:spcAft>
                          <a:spcPts val="0"/>
                        </a:spcAft>
                        <a:buNone/>
                      </a:pPr>
                      <a:r>
                        <a:rPr lang="en-GB" sz="1100">
                          <a:solidFill>
                            <a:schemeClr val="dk1"/>
                          </a:solidFill>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r>
              <a:tr h="381000">
                <a:tc>
                  <a:txBody>
                    <a:bodyPr/>
                    <a:lstStyle/>
                    <a:p>
                      <a:pPr indent="0" lvl="0" marL="0" rtl="0" algn="ctr">
                        <a:spcBef>
                          <a:spcPts val="0"/>
                        </a:spcBef>
                        <a:spcAft>
                          <a:spcPts val="0"/>
                        </a:spcAft>
                        <a:buNone/>
                      </a:pPr>
                      <a:r>
                        <a:rPr lang="en-GB" sz="800">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r>
              <a:tr h="381000">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r>
            </a:tbl>
          </a:graphicData>
        </a:graphic>
      </p:graphicFrame>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blipFill rotWithShape="1">
          <a:blip r:embed="rId2">
            <a:alphaModFix/>
          </a:blip>
          <a:stretch>
            <a:fillRect b="0" l="0" r="0" t="0"/>
          </a:stretch>
        </a:blipFill>
      </p:bgPr>
    </p:bg>
    <p:spTree>
      <p:nvGrpSpPr>
        <p:cNvPr id="26" name="Shape 26"/>
        <p:cNvGrpSpPr/>
        <p:nvPr/>
      </p:nvGrpSpPr>
      <p:grpSpPr>
        <a:xfrm>
          <a:off x="0" y="0"/>
          <a:ext cx="0" cy="0"/>
          <a:chOff x="0" y="0"/>
          <a:chExt cx="0" cy="0"/>
        </a:xfrm>
      </p:grpSpPr>
      <p:sp>
        <p:nvSpPr>
          <p:cNvPr id="27" name="Google Shape;27;p5"/>
          <p:cNvSpPr txBox="1"/>
          <p:nvPr>
            <p:ph type="ctrTitle"/>
          </p:nvPr>
        </p:nvSpPr>
        <p:spPr>
          <a:xfrm>
            <a:off x="3718560" y="853601"/>
            <a:ext cx="50394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8" name="Google Shape;28;p5"/>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29" name="Google Shape;29;p5"/>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bg>
      <p:bgPr>
        <a:blipFill rotWithShape="1">
          <a:blip r:embed="rId2">
            <a:alphaModFix/>
          </a:blip>
          <a:stretch>
            <a:fillRect b="0" l="0" r="0" t="0"/>
          </a:stretch>
        </a:blipFill>
      </p:bgPr>
    </p:bg>
    <p:spTree>
      <p:nvGrpSpPr>
        <p:cNvPr id="30" name="Shape 30"/>
        <p:cNvGrpSpPr/>
        <p:nvPr/>
      </p:nvGrpSpPr>
      <p:grpSpPr>
        <a:xfrm>
          <a:off x="0" y="0"/>
          <a:ext cx="0" cy="0"/>
          <a:chOff x="0" y="0"/>
          <a:chExt cx="0" cy="0"/>
        </a:xfrm>
      </p:grpSpPr>
      <p:sp>
        <p:nvSpPr>
          <p:cNvPr id="31" name="Google Shape;31;p6"/>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32" name="Google Shape;32;p6"/>
          <p:cNvSpPr txBox="1"/>
          <p:nvPr>
            <p:ph idx="1" type="body"/>
          </p:nvPr>
        </p:nvSpPr>
        <p:spPr>
          <a:xfrm>
            <a:off x="457200" y="1200151"/>
            <a:ext cx="4038600" cy="3394500"/>
          </a:xfrm>
          <a:prstGeom prst="rect">
            <a:avLst/>
          </a:prstGeom>
          <a:noFill/>
          <a:ln>
            <a:noFill/>
          </a:ln>
        </p:spPr>
        <p:txBody>
          <a:bodyPr anchorCtr="0" anchor="t" bIns="91425" lIns="91425" spcFirstLastPara="1" rIns="91425" wrap="square" tIns="91425">
            <a:noAutofit/>
          </a:bodyPr>
          <a:lstStyle>
            <a:lvl1pPr indent="-304800" lvl="0" marL="457200" marR="0" rtl="0" algn="l">
              <a:spcBef>
                <a:spcPts val="480"/>
              </a:spcBef>
              <a:spcAft>
                <a:spcPts val="0"/>
              </a:spcAft>
              <a:buClr>
                <a:schemeClr val="accent6"/>
              </a:buClr>
              <a:buSzPts val="1200"/>
              <a:buFont typeface="Merriweather Sans"/>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3" name="Google Shape;33;p6"/>
          <p:cNvSpPr txBox="1"/>
          <p:nvPr>
            <p:ph idx="2" type="body"/>
          </p:nvPr>
        </p:nvSpPr>
        <p:spPr>
          <a:xfrm>
            <a:off x="4648200" y="1200151"/>
            <a:ext cx="4038600" cy="3394500"/>
          </a:xfrm>
          <a:prstGeom prst="rect">
            <a:avLst/>
          </a:prstGeom>
          <a:noFill/>
          <a:ln>
            <a:noFill/>
          </a:ln>
        </p:spPr>
        <p:txBody>
          <a:bodyPr anchorCtr="0" anchor="t" bIns="91425" lIns="91425" spcFirstLastPara="1" rIns="91425" wrap="square" tIns="91425">
            <a:noAutofit/>
          </a:bodyPr>
          <a:lstStyle>
            <a:lvl1pPr indent="-304800" lvl="0" marL="457200" marR="0" rtl="0" algn="l">
              <a:spcBef>
                <a:spcPts val="480"/>
              </a:spcBef>
              <a:spcAft>
                <a:spcPts val="0"/>
              </a:spcAft>
              <a:buClr>
                <a:schemeClr val="accent6"/>
              </a:buClr>
              <a:buSzPts val="1200"/>
              <a:buFont typeface="Merriweather Sans"/>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4" name="Google Shape;34;p6"/>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bg>
      <p:bgPr>
        <a:blipFill rotWithShape="1">
          <a:blip r:embed="rId2">
            <a:alphaModFix/>
          </a:blip>
          <a:stretch>
            <a:fillRect b="0" l="0" r="0" t="0"/>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37" name="Google Shape;37;p7"/>
          <p:cNvSpPr txBox="1"/>
          <p:nvPr>
            <p:ph idx="1" type="body"/>
          </p:nvPr>
        </p:nvSpPr>
        <p:spPr>
          <a:xfrm>
            <a:off x="457200" y="1151335"/>
            <a:ext cx="4040100" cy="479700"/>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00"/>
              </a:spcBef>
              <a:spcAft>
                <a:spcPts val="0"/>
              </a:spcAft>
              <a:buClr>
                <a:schemeClr val="accent6"/>
              </a:buClr>
              <a:buSzPts val="1600"/>
              <a:buFont typeface="Merriweather Sans"/>
              <a:buNone/>
              <a:defRPr b="1" i="0" sz="20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8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24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9pPr>
          </a:lstStyle>
          <a:p/>
        </p:txBody>
      </p:sp>
      <p:sp>
        <p:nvSpPr>
          <p:cNvPr id="38" name="Google Shape;38;p7"/>
          <p:cNvSpPr txBox="1"/>
          <p:nvPr>
            <p:ph idx="2" type="body"/>
          </p:nvPr>
        </p:nvSpPr>
        <p:spPr>
          <a:xfrm>
            <a:off x="457200" y="1631156"/>
            <a:ext cx="4040100" cy="2963400"/>
          </a:xfrm>
          <a:prstGeom prst="rect">
            <a:avLst/>
          </a:prstGeom>
          <a:noFill/>
          <a:ln>
            <a:noFill/>
          </a:ln>
        </p:spPr>
        <p:txBody>
          <a:bodyPr anchorCtr="0" anchor="t" bIns="91425" lIns="91425" spcFirstLastPara="1" rIns="91425" wrap="square" tIns="91425">
            <a:noAutofit/>
          </a:bodyPr>
          <a:lstStyle>
            <a:lvl1pPr indent="-292100" lvl="0" marL="457200" marR="0" rtl="0" algn="l">
              <a:spcBef>
                <a:spcPts val="400"/>
              </a:spcBef>
              <a:spcAft>
                <a:spcPts val="0"/>
              </a:spcAft>
              <a:buClr>
                <a:schemeClr val="accent6"/>
              </a:buClr>
              <a:buSzPts val="1000"/>
              <a:buFont typeface="Merriweather Sans"/>
              <a:buChar char="▶"/>
              <a:defRPr b="0" i="0" sz="20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39" name="Google Shape;39;p7"/>
          <p:cNvSpPr txBox="1"/>
          <p:nvPr>
            <p:ph idx="3" type="body"/>
          </p:nvPr>
        </p:nvSpPr>
        <p:spPr>
          <a:xfrm>
            <a:off x="4645029" y="1151335"/>
            <a:ext cx="4041900" cy="479700"/>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00"/>
              </a:spcBef>
              <a:spcAft>
                <a:spcPts val="0"/>
              </a:spcAft>
              <a:buClr>
                <a:schemeClr val="accent6"/>
              </a:buClr>
              <a:buSzPts val="1600"/>
              <a:buFont typeface="Merriweather Sans"/>
              <a:buNone/>
              <a:defRPr b="1" i="0" sz="20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8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24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9pPr>
          </a:lstStyle>
          <a:p/>
        </p:txBody>
      </p:sp>
      <p:sp>
        <p:nvSpPr>
          <p:cNvPr id="40" name="Google Shape;40;p7"/>
          <p:cNvSpPr txBox="1"/>
          <p:nvPr>
            <p:ph idx="4" type="body"/>
          </p:nvPr>
        </p:nvSpPr>
        <p:spPr>
          <a:xfrm>
            <a:off x="4645029" y="1631156"/>
            <a:ext cx="4041900" cy="2963400"/>
          </a:xfrm>
          <a:prstGeom prst="rect">
            <a:avLst/>
          </a:prstGeom>
          <a:noFill/>
          <a:ln>
            <a:noFill/>
          </a:ln>
        </p:spPr>
        <p:txBody>
          <a:bodyPr anchorCtr="0" anchor="t" bIns="91425" lIns="91425" spcFirstLastPara="1" rIns="91425" wrap="square" tIns="91425">
            <a:noAutofit/>
          </a:bodyPr>
          <a:lstStyle>
            <a:lvl1pPr indent="-292100" lvl="0" marL="457200" marR="0" rtl="0" algn="l">
              <a:spcBef>
                <a:spcPts val="400"/>
              </a:spcBef>
              <a:spcAft>
                <a:spcPts val="0"/>
              </a:spcAft>
              <a:buClr>
                <a:schemeClr val="accent6"/>
              </a:buClr>
              <a:buSzPts val="1000"/>
              <a:buFont typeface="Merriweather Sans"/>
              <a:buChar char="▶"/>
              <a:defRPr b="0" i="0" sz="20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41" name="Google Shape;41;p7"/>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2" name="Shape 42"/>
        <p:cNvGrpSpPr/>
        <p:nvPr/>
      </p:nvGrpSpPr>
      <p:grpSpPr>
        <a:xfrm>
          <a:off x="0" y="0"/>
          <a:ext cx="0" cy="0"/>
          <a:chOff x="0" y="0"/>
          <a:chExt cx="0" cy="0"/>
        </a:xfrm>
      </p:grpSpPr>
      <p:sp>
        <p:nvSpPr>
          <p:cNvPr id="43" name="Google Shape;43;p8"/>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44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44" name="Google Shape;44;p8"/>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p:cSld name="1_Title Only">
    <p:bg>
      <p:bgPr>
        <a:blipFill rotWithShape="1">
          <a:blip r:embed="rId2">
            <a:alphaModFix/>
          </a:blip>
          <a:stretch>
            <a:fillRect b="0" l="0" r="0" t="0"/>
          </a:stretch>
        </a:blipFill>
      </p:bgPr>
    </p:bg>
    <p:spTree>
      <p:nvGrpSpPr>
        <p:cNvPr id="45" name="Shape 45"/>
        <p:cNvGrpSpPr/>
        <p:nvPr/>
      </p:nvGrpSpPr>
      <p:grpSpPr>
        <a:xfrm>
          <a:off x="0" y="0"/>
          <a:ext cx="0" cy="0"/>
          <a:chOff x="0" y="0"/>
          <a:chExt cx="0" cy="0"/>
        </a:xfrm>
      </p:grpSpPr>
      <p:sp>
        <p:nvSpPr>
          <p:cNvPr id="46" name="Google Shape;46;p9"/>
          <p:cNvSpPr txBox="1"/>
          <p:nvPr>
            <p:ph type="title"/>
          </p:nvPr>
        </p:nvSpPr>
        <p:spPr>
          <a:xfrm>
            <a:off x="457200" y="4091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47" name="Google Shape;47;p9"/>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48" name="Google Shape;48;p9"/>
          <p:cNvSpPr txBox="1"/>
          <p:nvPr>
            <p:ph idx="1" type="body"/>
          </p:nvPr>
        </p:nvSpPr>
        <p:spPr>
          <a:xfrm>
            <a:off x="457204" y="1402080"/>
            <a:ext cx="8229600" cy="31926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320"/>
              </a:spcBef>
              <a:spcAft>
                <a:spcPts val="0"/>
              </a:spcAft>
              <a:buClr>
                <a:schemeClr val="accent6"/>
              </a:buClr>
              <a:buSzPts val="1600"/>
              <a:buFont typeface="Merriweather Sans"/>
              <a:buNone/>
              <a:defRPr b="0" i="0" sz="16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Only">
  <p:cSld name="2_Title Only">
    <p:spTree>
      <p:nvGrpSpPr>
        <p:cNvPr id="49" name="Shape 49"/>
        <p:cNvGrpSpPr/>
        <p:nvPr/>
      </p:nvGrpSpPr>
      <p:grpSpPr>
        <a:xfrm>
          <a:off x="0" y="0"/>
          <a:ext cx="0" cy="0"/>
          <a:chOff x="0" y="0"/>
          <a:chExt cx="0" cy="0"/>
        </a:xfrm>
      </p:grpSpPr>
      <p:sp>
        <p:nvSpPr>
          <p:cNvPr id="50" name="Google Shape;50;p10"/>
          <p:cNvSpPr txBox="1"/>
          <p:nvPr>
            <p:ph type="title"/>
          </p:nvPr>
        </p:nvSpPr>
        <p:spPr>
          <a:xfrm>
            <a:off x="457200" y="4091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51" name="Google Shape;51;p10"/>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52" name="Google Shape;52;p10"/>
          <p:cNvSpPr txBox="1"/>
          <p:nvPr>
            <p:ph idx="1" type="body"/>
          </p:nvPr>
        </p:nvSpPr>
        <p:spPr>
          <a:xfrm>
            <a:off x="457204" y="1402080"/>
            <a:ext cx="3911700" cy="31926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320"/>
              </a:spcBef>
              <a:spcAft>
                <a:spcPts val="0"/>
              </a:spcAft>
              <a:buClr>
                <a:schemeClr val="accent6"/>
              </a:buClr>
              <a:buSzPts val="1600"/>
              <a:buFont typeface="Merriweather Sans"/>
              <a:buNone/>
              <a:defRPr b="0" i="0" sz="16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53" name="Google Shape;53;p10"/>
          <p:cNvSpPr/>
          <p:nvPr>
            <p:ph idx="2" type="pic"/>
          </p:nvPr>
        </p:nvSpPr>
        <p:spPr>
          <a:xfrm>
            <a:off x="4602480" y="1402080"/>
            <a:ext cx="4084200" cy="3192600"/>
          </a:xfrm>
          <a:prstGeom prst="rect">
            <a:avLst/>
          </a:prstGeom>
          <a:noFill/>
          <a:ln>
            <a:noFill/>
          </a:ln>
        </p:spPr>
        <p:txBody>
          <a:bodyPr anchorCtr="0" anchor="t" bIns="91425" lIns="91425" spcFirstLastPara="1" rIns="91425" wrap="square" tIns="91425">
            <a:noAutofit/>
          </a:bodyPr>
          <a:lstStyle>
            <a:lvl1pPr indent="0" lvl="0" marL="0" marR="0" rtl="0" algn="l">
              <a:spcBef>
                <a:spcPts val="640"/>
              </a:spcBef>
              <a:spcAft>
                <a:spcPts val="0"/>
              </a:spcAft>
              <a:buClr>
                <a:schemeClr val="accent6"/>
              </a:buClr>
              <a:buSzPts val="1400"/>
              <a:buFont typeface="Merriweather Sans"/>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4.xml"/><Relationship Id="rId11" Type="http://schemas.openxmlformats.org/officeDocument/2006/relationships/slideLayout" Target="../slideLayouts/slideLayout25.xml"/><Relationship Id="rId22" Type="http://schemas.openxmlformats.org/officeDocument/2006/relationships/slideLayout" Target="../slideLayouts/slideLayout36.xml"/><Relationship Id="rId10" Type="http://schemas.openxmlformats.org/officeDocument/2006/relationships/slideLayout" Target="../slideLayouts/slideLayout24.xml"/><Relationship Id="rId21" Type="http://schemas.openxmlformats.org/officeDocument/2006/relationships/slideLayout" Target="../slideLayouts/slideLayout35.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23" Type="http://schemas.openxmlformats.org/officeDocument/2006/relationships/theme" Target="../theme/theme3.xml"/><Relationship Id="rId1" Type="http://schemas.openxmlformats.org/officeDocument/2006/relationships/image" Target="../media/image25.jpg"/><Relationship Id="rId2" Type="http://schemas.openxmlformats.org/officeDocument/2006/relationships/image" Target="../media/image12.png"/><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15" Type="http://schemas.openxmlformats.org/officeDocument/2006/relationships/slideLayout" Target="../slideLayouts/slideLayout29.xml"/><Relationship Id="rId14" Type="http://schemas.openxmlformats.org/officeDocument/2006/relationships/slideLayout" Target="../slideLayouts/slideLayout28.xml"/><Relationship Id="rId17" Type="http://schemas.openxmlformats.org/officeDocument/2006/relationships/slideLayout" Target="../slideLayouts/slideLayout31.xml"/><Relationship Id="rId16" Type="http://schemas.openxmlformats.org/officeDocument/2006/relationships/slideLayout" Target="../slideLayouts/slideLayout30.xml"/><Relationship Id="rId5" Type="http://schemas.openxmlformats.org/officeDocument/2006/relationships/slideLayout" Target="../slideLayouts/slideLayout19.xml"/><Relationship Id="rId19" Type="http://schemas.openxmlformats.org/officeDocument/2006/relationships/slideLayout" Target="../slideLayouts/slideLayout33.xml"/><Relationship Id="rId6" Type="http://schemas.openxmlformats.org/officeDocument/2006/relationships/slideLayout" Target="../slideLayouts/slideLayout20.xml"/><Relationship Id="rId18" Type="http://schemas.openxmlformats.org/officeDocument/2006/relationships/slideLayout" Target="../slideLayouts/slideLayout32.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rotWithShape="1">
          <a:blip r:embed="rId1">
            <a:alphaModFix/>
          </a:blip>
          <a:stretch>
            <a:fillRect b="0" l="0" r="0" t="0"/>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44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11" name="Google Shape;11;p1"/>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30200" lvl="0" marL="457200" marR="0" rtl="0" algn="l">
              <a:spcBef>
                <a:spcPts val="640"/>
              </a:spcBef>
              <a:spcAft>
                <a:spcPts val="0"/>
              </a:spcAft>
              <a:buClr>
                <a:schemeClr val="accent6"/>
              </a:buClr>
              <a:buSzPts val="1600"/>
              <a:buFont typeface="Merriweather Sans"/>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1"/>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13" name="Google Shape;13;p1"/>
          <p:cNvSpPr txBox="1"/>
          <p:nvPr/>
        </p:nvSpPr>
        <p:spPr>
          <a:xfrm>
            <a:off x="5659921" y="4743376"/>
            <a:ext cx="3027000" cy="184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A5A5A5"/>
              </a:buClr>
              <a:buFont typeface="Arial"/>
              <a:buNone/>
            </a:pPr>
            <a:r>
              <a:rPr b="0" i="0" lang="en-GB" sz="1000" u="none" cap="none" strike="noStrike">
                <a:solidFill>
                  <a:srgbClr val="A5A5A5"/>
                </a:solidFill>
                <a:latin typeface="Arial"/>
                <a:ea typeface="Arial"/>
                <a:cs typeface="Arial"/>
                <a:sym typeface="Arial"/>
              </a:rPr>
              <a:t>© Caplin Systems Ltd. 2013 </a:t>
            </a:r>
            <a:r>
              <a:rPr b="0" i="0" lang="en-GB" sz="1000" u="none" cap="none" strike="noStrike">
                <a:solidFill>
                  <a:srgbClr val="D8D8D8"/>
                </a:solidFill>
                <a:latin typeface="Arial"/>
                <a:ea typeface="Arial"/>
                <a:cs typeface="Arial"/>
                <a:sym typeface="Arial"/>
              </a:rPr>
              <a:t>|</a:t>
            </a:r>
            <a:r>
              <a:rPr b="0" i="0" lang="en-GB" sz="1000" u="none" cap="none" strike="noStrike">
                <a:solidFill>
                  <a:srgbClr val="A5A5A5"/>
                </a:solidFill>
                <a:latin typeface="Arial"/>
                <a:ea typeface="Arial"/>
                <a:cs typeface="Arial"/>
                <a:sym typeface="Arial"/>
              </a:rPr>
              <a:t> 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2" name="Shape 82"/>
        <p:cNvGrpSpPr/>
        <p:nvPr/>
      </p:nvGrpSpPr>
      <p:grpSpPr>
        <a:xfrm>
          <a:off x="0" y="0"/>
          <a:ext cx="0" cy="0"/>
          <a:chOff x="0" y="0"/>
          <a:chExt cx="0" cy="0"/>
        </a:xfrm>
      </p:grpSpPr>
      <p:pic>
        <p:nvPicPr>
          <p:cNvPr descr="Caplin Presentation Template 20174.jpg" id="83" name="Google Shape;83;p18"/>
          <p:cNvPicPr preferRelativeResize="0"/>
          <p:nvPr/>
        </p:nvPicPr>
        <p:blipFill rotWithShape="1">
          <a:blip r:embed="rId1">
            <a:alphaModFix/>
          </a:blip>
          <a:srcRect b="0" l="0" r="0" t="0"/>
          <a:stretch/>
        </p:blipFill>
        <p:spPr>
          <a:xfrm>
            <a:off x="714" y="0"/>
            <a:ext cx="9142571" cy="5143500"/>
          </a:xfrm>
          <a:prstGeom prst="rect">
            <a:avLst/>
          </a:prstGeom>
          <a:noFill/>
          <a:ln>
            <a:noFill/>
          </a:ln>
        </p:spPr>
      </p:pic>
      <p:sp>
        <p:nvSpPr>
          <p:cNvPr id="84" name="Google Shape;84;p18"/>
          <p:cNvSpPr txBox="1"/>
          <p:nvPr>
            <p:ph type="title"/>
          </p:nvPr>
        </p:nvSpPr>
        <p:spPr>
          <a:xfrm>
            <a:off x="311700" y="173600"/>
            <a:ext cx="8520600" cy="4536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081730"/>
              </a:buClr>
              <a:buSzPts val="2000"/>
              <a:buFont typeface="Roboto Thin"/>
              <a:buNone/>
              <a:defRPr sz="2000">
                <a:solidFill>
                  <a:srgbClr val="081730"/>
                </a:solidFill>
                <a:latin typeface="Roboto Thin"/>
                <a:ea typeface="Roboto Thin"/>
                <a:cs typeface="Roboto Thin"/>
                <a:sym typeface="Roboto Thin"/>
              </a:defRPr>
            </a:lvl1pPr>
            <a:lvl2pPr lvl="1" rtl="0">
              <a:spcBef>
                <a:spcPts val="0"/>
              </a:spcBef>
              <a:spcAft>
                <a:spcPts val="0"/>
              </a:spcAft>
              <a:buClr>
                <a:srgbClr val="081730"/>
              </a:buClr>
              <a:buSzPts val="2800"/>
              <a:buNone/>
              <a:defRPr sz="2800">
                <a:solidFill>
                  <a:srgbClr val="081730"/>
                </a:solidFill>
              </a:defRPr>
            </a:lvl2pPr>
            <a:lvl3pPr lvl="2" rtl="0">
              <a:spcBef>
                <a:spcPts val="0"/>
              </a:spcBef>
              <a:spcAft>
                <a:spcPts val="0"/>
              </a:spcAft>
              <a:buClr>
                <a:srgbClr val="081730"/>
              </a:buClr>
              <a:buSzPts val="2800"/>
              <a:buNone/>
              <a:defRPr sz="2800">
                <a:solidFill>
                  <a:srgbClr val="081730"/>
                </a:solidFill>
              </a:defRPr>
            </a:lvl3pPr>
            <a:lvl4pPr lvl="3" rtl="0">
              <a:spcBef>
                <a:spcPts val="0"/>
              </a:spcBef>
              <a:spcAft>
                <a:spcPts val="0"/>
              </a:spcAft>
              <a:buClr>
                <a:srgbClr val="081730"/>
              </a:buClr>
              <a:buSzPts val="2800"/>
              <a:buNone/>
              <a:defRPr sz="2800">
                <a:solidFill>
                  <a:srgbClr val="081730"/>
                </a:solidFill>
              </a:defRPr>
            </a:lvl4pPr>
            <a:lvl5pPr lvl="4" rtl="0">
              <a:spcBef>
                <a:spcPts val="0"/>
              </a:spcBef>
              <a:spcAft>
                <a:spcPts val="0"/>
              </a:spcAft>
              <a:buClr>
                <a:srgbClr val="081730"/>
              </a:buClr>
              <a:buSzPts val="2800"/>
              <a:buNone/>
              <a:defRPr sz="2800">
                <a:solidFill>
                  <a:srgbClr val="081730"/>
                </a:solidFill>
              </a:defRPr>
            </a:lvl5pPr>
            <a:lvl6pPr lvl="5" rtl="0">
              <a:spcBef>
                <a:spcPts val="0"/>
              </a:spcBef>
              <a:spcAft>
                <a:spcPts val="0"/>
              </a:spcAft>
              <a:buClr>
                <a:srgbClr val="081730"/>
              </a:buClr>
              <a:buSzPts val="2800"/>
              <a:buNone/>
              <a:defRPr sz="2800">
                <a:solidFill>
                  <a:srgbClr val="081730"/>
                </a:solidFill>
              </a:defRPr>
            </a:lvl6pPr>
            <a:lvl7pPr lvl="6" rtl="0">
              <a:spcBef>
                <a:spcPts val="0"/>
              </a:spcBef>
              <a:spcAft>
                <a:spcPts val="0"/>
              </a:spcAft>
              <a:buClr>
                <a:srgbClr val="081730"/>
              </a:buClr>
              <a:buSzPts val="2800"/>
              <a:buNone/>
              <a:defRPr sz="2800">
                <a:solidFill>
                  <a:srgbClr val="081730"/>
                </a:solidFill>
              </a:defRPr>
            </a:lvl7pPr>
            <a:lvl8pPr lvl="7" rtl="0">
              <a:spcBef>
                <a:spcPts val="0"/>
              </a:spcBef>
              <a:spcAft>
                <a:spcPts val="0"/>
              </a:spcAft>
              <a:buClr>
                <a:srgbClr val="081730"/>
              </a:buClr>
              <a:buSzPts val="2800"/>
              <a:buNone/>
              <a:defRPr sz="2800">
                <a:solidFill>
                  <a:srgbClr val="081730"/>
                </a:solidFill>
              </a:defRPr>
            </a:lvl8pPr>
            <a:lvl9pPr lvl="8" rtl="0">
              <a:spcBef>
                <a:spcPts val="0"/>
              </a:spcBef>
              <a:spcAft>
                <a:spcPts val="0"/>
              </a:spcAft>
              <a:buClr>
                <a:srgbClr val="081730"/>
              </a:buClr>
              <a:buSzPts val="2800"/>
              <a:buNone/>
              <a:defRPr sz="2800">
                <a:solidFill>
                  <a:srgbClr val="081730"/>
                </a:solidFill>
              </a:defRPr>
            </a:lvl9pPr>
          </a:lstStyle>
          <a:p/>
        </p:txBody>
      </p:sp>
      <p:sp>
        <p:nvSpPr>
          <p:cNvPr id="85" name="Google Shape;85;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rgbClr val="081730"/>
              </a:buClr>
              <a:buSzPts val="1800"/>
              <a:buFont typeface="Roboto Light"/>
              <a:buChar char="●"/>
              <a:defRPr sz="1800">
                <a:solidFill>
                  <a:srgbClr val="081730"/>
                </a:solidFill>
                <a:latin typeface="Roboto Light"/>
                <a:ea typeface="Roboto Light"/>
                <a:cs typeface="Roboto Light"/>
                <a:sym typeface="Roboto Light"/>
              </a:defRPr>
            </a:lvl1pPr>
            <a:lvl2pPr indent="-317500" lvl="1" marL="914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2pPr>
            <a:lvl3pPr indent="-317500" lvl="2" marL="1371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3pPr>
            <a:lvl4pPr indent="-317500" lvl="3" marL="18288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4pPr>
            <a:lvl5pPr indent="-317500" lvl="4" marL="22860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5pPr>
            <a:lvl6pPr indent="-317500" lvl="5" marL="27432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6pPr>
            <a:lvl7pPr indent="-317500" lvl="6" marL="3200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7pPr>
            <a:lvl8pPr indent="-317500" lvl="7" marL="3657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8pPr>
            <a:lvl9pPr indent="-317500" lvl="8" marL="4114800" rtl="0">
              <a:lnSpc>
                <a:spcPct val="115000"/>
              </a:lnSpc>
              <a:spcBef>
                <a:spcPts val="1600"/>
              </a:spcBef>
              <a:spcAft>
                <a:spcPts val="1600"/>
              </a:spcAft>
              <a:buClr>
                <a:srgbClr val="081730"/>
              </a:buClr>
              <a:buSzPts val="1400"/>
              <a:buFont typeface="Roboto Light"/>
              <a:buChar char="■"/>
              <a:defRPr>
                <a:solidFill>
                  <a:srgbClr val="081730"/>
                </a:solidFill>
                <a:latin typeface="Roboto Light"/>
                <a:ea typeface="Roboto Light"/>
                <a:cs typeface="Roboto Light"/>
                <a:sym typeface="Roboto Light"/>
              </a:defRPr>
            </a:lvl9pPr>
          </a:lstStyle>
          <a:p/>
        </p:txBody>
      </p:sp>
      <p:sp>
        <p:nvSpPr>
          <p:cNvPr id="86" name="Google Shape;86;p18"/>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7B849F"/>
                </a:solidFill>
                <a:latin typeface="Roboto Light"/>
                <a:ea typeface="Roboto Light"/>
                <a:cs typeface="Roboto Light"/>
                <a:sym typeface="Roboto Light"/>
              </a:rPr>
              <a:t>© Caplin Systems Ltd. 2017   |   Confidential</a:t>
            </a:r>
            <a:endParaRPr sz="700">
              <a:solidFill>
                <a:srgbClr val="7B849F"/>
              </a:solidFill>
              <a:latin typeface="Roboto Light"/>
              <a:ea typeface="Roboto Light"/>
              <a:cs typeface="Roboto Light"/>
              <a:sym typeface="Roboto Light"/>
            </a:endParaRPr>
          </a:p>
        </p:txBody>
      </p:sp>
      <p:pic>
        <p:nvPicPr>
          <p:cNvPr descr="Caplin Logo 2.png" id="87" name="Google Shape;87;p18"/>
          <p:cNvPicPr preferRelativeResize="0"/>
          <p:nvPr/>
        </p:nvPicPr>
        <p:blipFill rotWithShape="1">
          <a:blip r:embed="rId2">
            <a:alphaModFix/>
          </a:blip>
          <a:srcRect b="0" l="0" r="0" t="0"/>
          <a:stretch/>
        </p:blipFill>
        <p:spPr>
          <a:xfrm>
            <a:off x="8401375" y="4900725"/>
            <a:ext cx="589500" cy="90375"/>
          </a:xfrm>
          <a:prstGeom prst="rect">
            <a:avLst/>
          </a:prstGeom>
          <a:noFill/>
          <a:ln>
            <a:noFill/>
          </a:ln>
        </p:spPr>
      </p:pic>
      <p:sp>
        <p:nvSpPr>
          <p:cNvPr id="88" name="Google Shape;88;p18"/>
          <p:cNvSpPr txBox="1"/>
          <p:nvPr/>
        </p:nvSpPr>
        <p:spPr>
          <a:xfrm>
            <a:off x="61925" y="4886345"/>
            <a:ext cx="394200" cy="14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GB" sz="800">
                <a:solidFill>
                  <a:srgbClr val="7B849F"/>
                </a:solidFill>
                <a:latin typeface="Roboto Light"/>
                <a:ea typeface="Roboto Light"/>
                <a:cs typeface="Roboto Light"/>
                <a:sym typeface="Roboto Light"/>
              </a:rPr>
              <a:t>‹#›</a:t>
            </a:fld>
            <a:endParaRPr sz="800">
              <a:solidFill>
                <a:srgbClr val="7B849F"/>
              </a:solidFill>
              <a:latin typeface="Roboto Light"/>
              <a:ea typeface="Roboto Light"/>
              <a:cs typeface="Roboto Light"/>
              <a:sym typeface="Roboto Light"/>
            </a:endParaRPr>
          </a:p>
        </p:txBody>
      </p:sp>
    </p:spTree>
  </p:cSld>
  <p:clrMap accent1="accent1" accent2="accent2" accent3="accent3" accent4="accent4" accent5="accent5" accent6="accent6" bg1="lt1" bg2="dk2" tx1="dk1" tx2="lt2" folHlink="folHlink" hlink="hlink"/>
  <p:sldLayoutIdLst>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77" r:id="rId16"/>
    <p:sldLayoutId id="2147483678" r:id="rId17"/>
    <p:sldLayoutId id="2147483679" r:id="rId18"/>
    <p:sldLayoutId id="2147483680" r:id="rId19"/>
    <p:sldLayoutId id="2147483681" r:id="rId20"/>
    <p:sldLayoutId id="2147483682" r:id="rId21"/>
    <p:sldLayoutId id="2147483683"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45.png"/><Relationship Id="rId4" Type="http://schemas.openxmlformats.org/officeDocument/2006/relationships/image" Target="../media/image47.png"/><Relationship Id="rId5" Type="http://schemas.openxmlformats.org/officeDocument/2006/relationships/image" Target="../media/image44.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48.png"/><Relationship Id="rId4" Type="http://schemas.openxmlformats.org/officeDocument/2006/relationships/image" Target="../media/image53.png"/><Relationship Id="rId5" Type="http://schemas.openxmlformats.org/officeDocument/2006/relationships/image" Target="../media/image49.png"/><Relationship Id="rId6" Type="http://schemas.openxmlformats.org/officeDocument/2006/relationships/image" Target="../media/image5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48.png"/><Relationship Id="rId4" Type="http://schemas.openxmlformats.org/officeDocument/2006/relationships/image" Target="../media/image53.png"/><Relationship Id="rId5" Type="http://schemas.openxmlformats.org/officeDocument/2006/relationships/image" Target="../media/image49.png"/><Relationship Id="rId6" Type="http://schemas.openxmlformats.org/officeDocument/2006/relationships/image" Target="../media/image5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5.png"/><Relationship Id="rId4" Type="http://schemas.openxmlformats.org/officeDocument/2006/relationships/image" Target="../media/image56.png"/><Relationship Id="rId5" Type="http://schemas.openxmlformats.org/officeDocument/2006/relationships/image" Target="../media/image6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17.xml"/><Relationship Id="rId3" Type="http://schemas.openxmlformats.org/officeDocument/2006/relationships/image" Target="../media/image4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57.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8.png"/><Relationship Id="rId4" Type="http://schemas.openxmlformats.org/officeDocument/2006/relationships/image" Target="../media/image53.png"/><Relationship Id="rId5" Type="http://schemas.openxmlformats.org/officeDocument/2006/relationships/image" Target="../media/image49.png"/><Relationship Id="rId6" Type="http://schemas.openxmlformats.org/officeDocument/2006/relationships/image" Target="../media/image5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36.png"/><Relationship Id="rId4" Type="http://schemas.openxmlformats.org/officeDocument/2006/relationships/image" Target="../media/image3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58.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63.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62.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8.png"/><Relationship Id="rId4" Type="http://schemas.openxmlformats.org/officeDocument/2006/relationships/image" Target="../media/image53.png"/><Relationship Id="rId5" Type="http://schemas.openxmlformats.org/officeDocument/2006/relationships/image" Target="../media/image49.png"/><Relationship Id="rId6" Type="http://schemas.openxmlformats.org/officeDocument/2006/relationships/image" Target="../media/image54.png"/><Relationship Id="rId7" Type="http://schemas.openxmlformats.org/officeDocument/2006/relationships/image" Target="../media/image6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36.png"/><Relationship Id="rId4" Type="http://schemas.openxmlformats.org/officeDocument/2006/relationships/image" Target="../media/image32.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 Id="rId3" Type="http://schemas.openxmlformats.org/officeDocument/2006/relationships/image" Target="../media/image48.png"/><Relationship Id="rId4" Type="http://schemas.openxmlformats.org/officeDocument/2006/relationships/image" Target="../media/image53.png"/><Relationship Id="rId5" Type="http://schemas.openxmlformats.org/officeDocument/2006/relationships/image" Target="../media/image49.png"/><Relationship Id="rId6" Type="http://schemas.openxmlformats.org/officeDocument/2006/relationships/image" Target="../media/image54.png"/><Relationship Id="rId7" Type="http://schemas.openxmlformats.org/officeDocument/2006/relationships/image" Target="../media/image6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64.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image" Target="../media/image6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5.xml"/><Relationship Id="rId3" Type="http://schemas.openxmlformats.org/officeDocument/2006/relationships/image" Target="../media/image5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6.xml"/><Relationship Id="rId3" Type="http://schemas.openxmlformats.org/officeDocument/2006/relationships/image" Target="../media/image5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8.xml"/><Relationship Id="rId3" Type="http://schemas.openxmlformats.org/officeDocument/2006/relationships/image" Target="../media/image5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5.xml"/><Relationship Id="rId2" Type="http://schemas.openxmlformats.org/officeDocument/2006/relationships/notesSlide" Target="../notesSlides/notesSlide9.xml"/><Relationship Id="rId3" Type="http://schemas.openxmlformats.org/officeDocument/2006/relationships/image" Target="../media/image6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p39"/>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GB"/>
              <a:t>Trading</a:t>
            </a:r>
            <a:endParaRPr/>
          </a:p>
        </p:txBody>
      </p:sp>
      <p:sp>
        <p:nvSpPr>
          <p:cNvPr id="206" name="Google Shape;206;p39"/>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rgbClr val="818181"/>
              </a:buClr>
              <a:buFont typeface="Merriweather Sans"/>
              <a:buNone/>
            </a:pPr>
            <a:r>
              <a:rPr lang="en-GB"/>
              <a:t>Caplin Platform &amp; Integration Suite</a:t>
            </a:r>
            <a:endParaRPr/>
          </a:p>
          <a:p>
            <a:pPr indent="0" lvl="0" marL="0" rtl="0" algn="ctr">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4" name="Shape 304"/>
        <p:cNvGrpSpPr/>
        <p:nvPr/>
      </p:nvGrpSpPr>
      <p:grpSpPr>
        <a:xfrm>
          <a:off x="0" y="0"/>
          <a:ext cx="0" cy="0"/>
          <a:chOff x="0" y="0"/>
          <a:chExt cx="0" cy="0"/>
        </a:xfrm>
      </p:grpSpPr>
      <p:grpSp>
        <p:nvGrpSpPr>
          <p:cNvPr id="305" name="Google Shape;305;p48"/>
          <p:cNvGrpSpPr/>
          <p:nvPr/>
        </p:nvGrpSpPr>
        <p:grpSpPr>
          <a:xfrm flipH="1">
            <a:off x="3806377" y="791053"/>
            <a:ext cx="3352800" cy="1323067"/>
            <a:chOff x="3085411" y="352747"/>
            <a:chExt cx="3352800" cy="1876425"/>
          </a:xfrm>
        </p:grpSpPr>
        <p:sp>
          <p:nvSpPr>
            <p:cNvPr id="306" name="Google Shape;306;p48"/>
            <p:cNvSpPr/>
            <p:nvPr/>
          </p:nvSpPr>
          <p:spPr>
            <a:xfrm>
              <a:off x="3163048" y="1403821"/>
              <a:ext cx="2554370" cy="255880"/>
            </a:xfrm>
            <a:prstGeom prst="homePlate">
              <a:avLst>
                <a:gd fmla="val 50000" name="adj"/>
              </a:avLst>
            </a:prstGeom>
            <a:solidFill>
              <a:srgbClr val="C5D8F1"/>
            </a:solidFill>
            <a:ln>
              <a:noFill/>
            </a:ln>
            <a:effectLst>
              <a:outerShdw blurRad="57785" algn="ctr" dir="3180000" dist="33020">
                <a:srgbClr val="000000">
                  <a:alpha val="29803"/>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b="1" lang="en-GB" sz="1400">
                  <a:solidFill>
                    <a:schemeClr val="dk1"/>
                  </a:solidFill>
                  <a:latin typeface="Arial"/>
                  <a:ea typeface="Arial"/>
                  <a:cs typeface="Arial"/>
                  <a:sym typeface="Arial"/>
                </a:rPr>
                <a:t>OpenAck</a:t>
              </a:r>
              <a:endParaRPr b="1" sz="1400">
                <a:solidFill>
                  <a:schemeClr val="dk1"/>
                </a:solidFill>
                <a:latin typeface="Arial"/>
                <a:ea typeface="Arial"/>
                <a:cs typeface="Arial"/>
                <a:sym typeface="Arial"/>
              </a:endParaRPr>
            </a:p>
          </p:txBody>
        </p:sp>
        <p:sp>
          <p:nvSpPr>
            <p:cNvPr id="307" name="Google Shape;307;p48"/>
            <p:cNvSpPr/>
            <p:nvPr/>
          </p:nvSpPr>
          <p:spPr>
            <a:xfrm>
              <a:off x="3085411" y="352747"/>
              <a:ext cx="3352800" cy="1876425"/>
            </a:xfrm>
            <a:prstGeom prst="homePlate">
              <a:avLst>
                <a:gd fmla="val 50000" name="adj"/>
              </a:avLst>
            </a:prstGeom>
            <a:solidFill>
              <a:srgbClr val="C5D8F1"/>
            </a:solidFill>
            <a:ln>
              <a:noFill/>
            </a:ln>
            <a:effectLst>
              <a:outerShdw blurRad="57785" algn="ctr" dir="3180000" dist="3302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08" name="Google Shape;308;p48"/>
            <p:cNvSpPr/>
            <p:nvPr/>
          </p:nvSpPr>
          <p:spPr>
            <a:xfrm>
              <a:off x="3239863" y="1134004"/>
              <a:ext cx="2687400" cy="392700"/>
            </a:xfrm>
            <a:prstGeom prst="homePlate">
              <a:avLst>
                <a:gd fmla="val 50000" name="adj"/>
              </a:avLst>
            </a:prstGeom>
            <a:solidFill>
              <a:srgbClr val="C5D8F1"/>
            </a:solidFill>
            <a:ln>
              <a:noFill/>
            </a:ln>
            <a:effectLst>
              <a:outerShdw blurRad="57785" algn="ctr" dir="3180000" dist="33020">
                <a:srgbClr val="000000">
                  <a:alpha val="29803"/>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lang="en-GB" sz="1400">
                  <a:solidFill>
                    <a:srgbClr val="000000"/>
                  </a:solidFill>
                  <a:latin typeface="Arial"/>
                  <a:ea typeface="Arial"/>
                  <a:cs typeface="Arial"/>
                  <a:sym typeface="Arial"/>
                </a:rPr>
                <a:t>OpenAck</a:t>
              </a:r>
              <a:endParaRPr sz="1400">
                <a:solidFill>
                  <a:srgbClr val="000000"/>
                </a:solidFill>
                <a:latin typeface="Arial"/>
                <a:ea typeface="Arial"/>
                <a:cs typeface="Arial"/>
                <a:sym typeface="Arial"/>
              </a:endParaRPr>
            </a:p>
          </p:txBody>
        </p:sp>
      </p:grpSp>
      <p:grpSp>
        <p:nvGrpSpPr>
          <p:cNvPr id="309" name="Google Shape;309;p48"/>
          <p:cNvGrpSpPr/>
          <p:nvPr/>
        </p:nvGrpSpPr>
        <p:grpSpPr>
          <a:xfrm>
            <a:off x="2361800" y="791076"/>
            <a:ext cx="3352800" cy="1456173"/>
            <a:chOff x="3163048" y="627252"/>
            <a:chExt cx="3352800" cy="2065200"/>
          </a:xfrm>
        </p:grpSpPr>
        <p:sp>
          <p:nvSpPr>
            <p:cNvPr id="310" name="Google Shape;310;p48"/>
            <p:cNvSpPr/>
            <p:nvPr/>
          </p:nvSpPr>
          <p:spPr>
            <a:xfrm>
              <a:off x="3163048" y="627252"/>
              <a:ext cx="3352800" cy="2065200"/>
            </a:xfrm>
            <a:prstGeom prst="homePlate">
              <a:avLst>
                <a:gd fmla="val 50000" name="adj"/>
              </a:avLst>
            </a:prstGeom>
            <a:solidFill>
              <a:srgbClr val="C5D8F1"/>
            </a:solidFill>
            <a:ln>
              <a:noFill/>
            </a:ln>
            <a:effectLst>
              <a:outerShdw blurRad="57785" algn="ctr" dir="3180000" dist="3302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11" name="Google Shape;311;p48"/>
            <p:cNvSpPr/>
            <p:nvPr/>
          </p:nvSpPr>
          <p:spPr>
            <a:xfrm>
              <a:off x="3495673" y="1092859"/>
              <a:ext cx="2687700" cy="1410900"/>
            </a:xfrm>
            <a:prstGeom prst="homePlate">
              <a:avLst>
                <a:gd fmla="val 50000" name="adj"/>
              </a:avLst>
            </a:prstGeom>
            <a:solidFill>
              <a:srgbClr val="C5D8F1"/>
            </a:solidFill>
            <a:ln>
              <a:noFill/>
            </a:ln>
            <a:effectLst>
              <a:outerShdw blurRad="57785" algn="ctr" dir="3180000" dist="33020">
                <a:srgbClr val="000000">
                  <a:alpha val="29803"/>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lang="en-GB" sz="1200">
                  <a:solidFill>
                    <a:schemeClr val="dk1"/>
                  </a:solidFill>
                  <a:latin typeface="Roboto"/>
                  <a:ea typeface="Roboto"/>
                  <a:cs typeface="Roboto"/>
                  <a:sym typeface="Roboto"/>
                </a:rPr>
                <a:t>Protocol	    = ESP</a:t>
              </a:r>
              <a:endParaRPr sz="1200">
                <a:latin typeface="Roboto"/>
                <a:ea typeface="Roboto"/>
                <a:cs typeface="Roboto"/>
                <a:sym typeface="Roboto"/>
              </a:endParaRPr>
            </a:p>
            <a:p>
              <a:pPr indent="0" lvl="0" marL="0" marR="0" rtl="0" algn="l">
                <a:spcBef>
                  <a:spcPts val="0"/>
                </a:spcBef>
                <a:spcAft>
                  <a:spcPts val="0"/>
                </a:spcAft>
                <a:buNone/>
              </a:pPr>
              <a:r>
                <a:rPr lang="en-GB" sz="1200">
                  <a:solidFill>
                    <a:schemeClr val="dk1"/>
                  </a:solidFill>
                  <a:latin typeface="Roboto"/>
                  <a:ea typeface="Roboto"/>
                  <a:cs typeface="Roboto"/>
                  <a:sym typeface="Roboto"/>
                </a:rPr>
                <a:t>CurrencyPair     = GBPUSD</a:t>
              </a:r>
              <a:endParaRPr sz="1200">
                <a:latin typeface="Roboto"/>
                <a:ea typeface="Roboto"/>
                <a:cs typeface="Roboto"/>
                <a:sym typeface="Roboto"/>
              </a:endParaRPr>
            </a:p>
            <a:p>
              <a:pPr indent="0" lvl="0" marL="0" marR="0" rtl="0" algn="l">
                <a:spcBef>
                  <a:spcPts val="0"/>
                </a:spcBef>
                <a:spcAft>
                  <a:spcPts val="0"/>
                </a:spcAft>
                <a:buNone/>
              </a:pPr>
              <a:r>
                <a:rPr lang="en-GB" sz="1200">
                  <a:solidFill>
                    <a:schemeClr val="dk1"/>
                  </a:solidFill>
                  <a:latin typeface="Roboto"/>
                  <a:ea typeface="Roboto"/>
                  <a:cs typeface="Roboto"/>
                  <a:sym typeface="Roboto"/>
                </a:rPr>
                <a:t>Amount	    = 1000000</a:t>
              </a:r>
              <a:endParaRPr sz="1200">
                <a:latin typeface="Roboto"/>
                <a:ea typeface="Roboto"/>
                <a:cs typeface="Roboto"/>
                <a:sym typeface="Roboto"/>
              </a:endParaRPr>
            </a:p>
            <a:p>
              <a:pPr indent="0" lvl="0" marL="0" marR="0" rtl="0" algn="l">
                <a:spcBef>
                  <a:spcPts val="0"/>
                </a:spcBef>
                <a:spcAft>
                  <a:spcPts val="0"/>
                </a:spcAft>
                <a:buNone/>
              </a:pPr>
              <a:r>
                <a:rPr lang="en-GB" sz="1200">
                  <a:solidFill>
                    <a:schemeClr val="dk1"/>
                  </a:solidFill>
                  <a:latin typeface="Roboto"/>
                  <a:ea typeface="Roboto"/>
                  <a:cs typeface="Roboto"/>
                  <a:sym typeface="Roboto"/>
                </a:rPr>
                <a:t>Direction	    = BUY</a:t>
              </a:r>
              <a:endParaRPr sz="1200">
                <a:latin typeface="Roboto"/>
                <a:ea typeface="Roboto"/>
                <a:cs typeface="Roboto"/>
                <a:sym typeface="Roboto"/>
              </a:endParaRPr>
            </a:p>
            <a:p>
              <a:pPr indent="0" lvl="0" marL="0" marR="0" rtl="0" algn="l">
                <a:spcBef>
                  <a:spcPts val="0"/>
                </a:spcBef>
                <a:spcAft>
                  <a:spcPts val="0"/>
                </a:spcAft>
                <a:buNone/>
              </a:pPr>
              <a:r>
                <a:rPr lang="en-GB" sz="1200">
                  <a:solidFill>
                    <a:schemeClr val="dk1"/>
                  </a:solidFill>
                  <a:latin typeface="Roboto"/>
                  <a:ea typeface="Roboto"/>
                  <a:cs typeface="Roboto"/>
                  <a:sym typeface="Roboto"/>
                </a:rPr>
                <a:t>QuoteID	    = 523412</a:t>
              </a:r>
              <a:endParaRPr sz="1200">
                <a:solidFill>
                  <a:schemeClr val="dk1"/>
                </a:solidFill>
                <a:latin typeface="Roboto"/>
                <a:ea typeface="Roboto"/>
                <a:cs typeface="Roboto"/>
                <a:sym typeface="Roboto"/>
              </a:endParaRPr>
            </a:p>
          </p:txBody>
        </p:sp>
        <p:sp>
          <p:nvSpPr>
            <p:cNvPr id="312" name="Google Shape;312;p48"/>
            <p:cNvSpPr/>
            <p:nvPr/>
          </p:nvSpPr>
          <p:spPr>
            <a:xfrm>
              <a:off x="3495673" y="686423"/>
              <a:ext cx="2687700" cy="390300"/>
            </a:xfrm>
            <a:prstGeom prst="homePlate">
              <a:avLst>
                <a:gd fmla="val 50000" name="adj"/>
              </a:avLst>
            </a:prstGeom>
            <a:noFill/>
            <a:ln>
              <a:noFill/>
            </a:ln>
            <a:effectLst>
              <a:outerShdw blurRad="57785" algn="ctr" dir="3180000" dist="33020">
                <a:srgbClr val="000000">
                  <a:alpha val="29803"/>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b="1" lang="en-GB" sz="1200">
                  <a:solidFill>
                    <a:schemeClr val="dk1"/>
                  </a:solidFill>
                  <a:latin typeface="Roboto"/>
                  <a:ea typeface="Roboto"/>
                  <a:cs typeface="Roboto"/>
                  <a:sym typeface="Roboto"/>
                </a:rPr>
                <a:t>Open</a:t>
              </a:r>
              <a:endParaRPr b="1" sz="1200">
                <a:solidFill>
                  <a:schemeClr val="dk1"/>
                </a:solidFill>
                <a:latin typeface="Roboto"/>
                <a:ea typeface="Roboto"/>
                <a:cs typeface="Roboto"/>
                <a:sym typeface="Roboto"/>
              </a:endParaRPr>
            </a:p>
          </p:txBody>
        </p:sp>
      </p:grpSp>
      <p:grpSp>
        <p:nvGrpSpPr>
          <p:cNvPr id="313" name="Google Shape;313;p48"/>
          <p:cNvGrpSpPr/>
          <p:nvPr/>
        </p:nvGrpSpPr>
        <p:grpSpPr>
          <a:xfrm>
            <a:off x="802113" y="1104192"/>
            <a:ext cx="1340987" cy="1086061"/>
            <a:chOff x="255746" y="-41907"/>
            <a:chExt cx="1340987" cy="1448081"/>
          </a:xfrm>
        </p:grpSpPr>
        <p:sp>
          <p:nvSpPr>
            <p:cNvPr id="314" name="Google Shape;314;p48"/>
            <p:cNvSpPr/>
            <p:nvPr/>
          </p:nvSpPr>
          <p:spPr>
            <a:xfrm>
              <a:off x="763693" y="584834"/>
              <a:ext cx="714797" cy="714797"/>
            </a:xfrm>
            <a:custGeom>
              <a:rect b="b" l="l" r="r" t="t"/>
              <a:pathLst>
                <a:path extrusionOk="0" h="120000" w="120000">
                  <a:moveTo>
                    <a:pt x="86750" y="19133"/>
                  </a:moveTo>
                  <a:lnTo>
                    <a:pt x="92702" y="9886"/>
                  </a:lnTo>
                  <a:lnTo>
                    <a:pt x="101338" y="16706"/>
                  </a:lnTo>
                  <a:lnTo>
                    <a:pt x="98117" y="28109"/>
                  </a:lnTo>
                  <a:lnTo>
                    <a:pt x="98117" y="28109"/>
                  </a:lnTo>
                  <a:cubicBezTo>
                    <a:pt x="102720" y="32983"/>
                    <a:pt x="106220" y="38688"/>
                    <a:pt x="108403" y="44877"/>
                  </a:cubicBezTo>
                  <a:lnTo>
                    <a:pt x="117519" y="44021"/>
                  </a:lnTo>
                  <a:lnTo>
                    <a:pt x="119326" y="53669"/>
                  </a:lnTo>
                  <a:lnTo>
                    <a:pt x="110979" y="58630"/>
                  </a:lnTo>
                  <a:cubicBezTo>
                    <a:pt x="111177" y="65148"/>
                    <a:pt x="109961" y="71636"/>
                    <a:pt x="107407" y="77697"/>
                  </a:cubicBezTo>
                  <a:lnTo>
                    <a:pt x="113369" y="86932"/>
                  </a:lnTo>
                  <a:lnTo>
                    <a:pt x="107959" y="95752"/>
                  </a:lnTo>
                  <a:lnTo>
                    <a:pt x="99988" y="89792"/>
                  </a:lnTo>
                  <a:cubicBezTo>
                    <a:pt x="95688" y="94905"/>
                    <a:pt x="90326" y="99139"/>
                    <a:pt x="84229" y="102237"/>
                  </a:cubicBezTo>
                  <a:lnTo>
                    <a:pt x="84932" y="114386"/>
                  </a:lnTo>
                  <a:lnTo>
                    <a:pt x="74062" y="118110"/>
                  </a:lnTo>
                  <a:lnTo>
                    <a:pt x="70286" y="107014"/>
                  </a:lnTo>
                  <a:lnTo>
                    <a:pt x="70286" y="107014"/>
                  </a:lnTo>
                  <a:cubicBezTo>
                    <a:pt x="63500" y="108329"/>
                    <a:pt x="56500" y="108329"/>
                    <a:pt x="49714" y="107014"/>
                  </a:cubicBezTo>
                  <a:lnTo>
                    <a:pt x="45938" y="118110"/>
                  </a:lnTo>
                  <a:lnTo>
                    <a:pt x="35068" y="114386"/>
                  </a:lnTo>
                  <a:lnTo>
                    <a:pt x="35771" y="102237"/>
                  </a:lnTo>
                  <a:lnTo>
                    <a:pt x="35771" y="102237"/>
                  </a:lnTo>
                  <a:cubicBezTo>
                    <a:pt x="29674" y="99139"/>
                    <a:pt x="24312" y="94905"/>
                    <a:pt x="20012" y="89792"/>
                  </a:cubicBezTo>
                  <a:lnTo>
                    <a:pt x="12041" y="95752"/>
                  </a:lnTo>
                  <a:lnTo>
                    <a:pt x="6631" y="86932"/>
                  </a:lnTo>
                  <a:lnTo>
                    <a:pt x="12593" y="77697"/>
                  </a:lnTo>
                  <a:lnTo>
                    <a:pt x="12593" y="77697"/>
                  </a:lnTo>
                  <a:cubicBezTo>
                    <a:pt x="10039" y="71636"/>
                    <a:pt x="8823" y="65148"/>
                    <a:pt x="9021" y="58630"/>
                  </a:cubicBezTo>
                  <a:lnTo>
                    <a:pt x="674" y="53669"/>
                  </a:lnTo>
                  <a:lnTo>
                    <a:pt x="2481" y="44021"/>
                  </a:lnTo>
                  <a:lnTo>
                    <a:pt x="11597" y="44877"/>
                  </a:lnTo>
                  <a:cubicBezTo>
                    <a:pt x="13780" y="38688"/>
                    <a:pt x="17280" y="32983"/>
                    <a:pt x="21883" y="28109"/>
                  </a:cubicBezTo>
                  <a:lnTo>
                    <a:pt x="18662" y="16706"/>
                  </a:lnTo>
                  <a:lnTo>
                    <a:pt x="27298" y="9886"/>
                  </a:lnTo>
                  <a:lnTo>
                    <a:pt x="33250" y="19133"/>
                  </a:lnTo>
                  <a:lnTo>
                    <a:pt x="33250" y="19133"/>
                  </a:lnTo>
                  <a:cubicBezTo>
                    <a:pt x="39149" y="15712"/>
                    <a:pt x="45726" y="13459"/>
                    <a:pt x="52581" y="12511"/>
                  </a:cubicBezTo>
                  <a:lnTo>
                    <a:pt x="54168" y="511"/>
                  </a:lnTo>
                  <a:lnTo>
                    <a:pt x="65832" y="511"/>
                  </a:lnTo>
                  <a:lnTo>
                    <a:pt x="67419" y="12511"/>
                  </a:lnTo>
                  <a:cubicBezTo>
                    <a:pt x="74274" y="13459"/>
                    <a:pt x="80851" y="15712"/>
                    <a:pt x="86750" y="19133"/>
                  </a:cubicBezTo>
                  <a:close/>
                </a:path>
              </a:pathLst>
            </a:custGeom>
            <a:solidFill>
              <a:srgbClr val="EB5F8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48"/>
            <p:cNvSpPr txBox="1"/>
            <p:nvPr/>
          </p:nvSpPr>
          <p:spPr>
            <a:xfrm>
              <a:off x="907399" y="752272"/>
              <a:ext cx="427385" cy="3674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None/>
              </a:pPr>
              <a:r>
                <a:rPr lang="en-GB" sz="1600">
                  <a:solidFill>
                    <a:schemeClr val="lt1"/>
                  </a:solidFill>
                  <a:latin typeface="Arial"/>
                  <a:ea typeface="Arial"/>
                  <a:cs typeface="Arial"/>
                  <a:sym typeface="Arial"/>
                </a:rPr>
                <a:t> </a:t>
              </a:r>
              <a:endParaRPr sz="1600">
                <a:solidFill>
                  <a:schemeClr val="lt1"/>
                </a:solidFill>
                <a:latin typeface="Arial"/>
                <a:ea typeface="Arial"/>
                <a:cs typeface="Arial"/>
                <a:sym typeface="Arial"/>
              </a:endParaRPr>
            </a:p>
          </p:txBody>
        </p:sp>
        <p:sp>
          <p:nvSpPr>
            <p:cNvPr id="316" name="Google Shape;316;p48"/>
            <p:cNvSpPr/>
            <p:nvPr/>
          </p:nvSpPr>
          <p:spPr>
            <a:xfrm>
              <a:off x="347811" y="415882"/>
              <a:ext cx="519852" cy="519852"/>
            </a:xfrm>
            <a:custGeom>
              <a:rect b="b" l="l" r="r" t="t"/>
              <a:pathLst>
                <a:path extrusionOk="0" h="120000" w="120000">
                  <a:moveTo>
                    <a:pt x="92981" y="30393"/>
                  </a:moveTo>
                  <a:lnTo>
                    <a:pt x="105314" y="21937"/>
                  </a:lnTo>
                  <a:lnTo>
                    <a:pt x="113095" y="34109"/>
                  </a:lnTo>
                  <a:lnTo>
                    <a:pt x="104878" y="49005"/>
                  </a:lnTo>
                  <a:lnTo>
                    <a:pt x="104878" y="49005"/>
                  </a:lnTo>
                  <a:cubicBezTo>
                    <a:pt x="107041" y="56205"/>
                    <a:pt x="107041" y="63795"/>
                    <a:pt x="104878" y="70995"/>
                  </a:cubicBezTo>
                  <a:lnTo>
                    <a:pt x="113095" y="85891"/>
                  </a:lnTo>
                  <a:lnTo>
                    <a:pt x="105314" y="98063"/>
                  </a:lnTo>
                  <a:lnTo>
                    <a:pt x="92981" y="89607"/>
                  </a:lnTo>
                  <a:cubicBezTo>
                    <a:pt x="87159" y="94898"/>
                    <a:pt x="79881" y="98693"/>
                    <a:pt x="71897" y="100602"/>
                  </a:cubicBezTo>
                  <a:lnTo>
                    <a:pt x="68724" y="118602"/>
                  </a:lnTo>
                  <a:lnTo>
                    <a:pt x="51276" y="118602"/>
                  </a:lnTo>
                  <a:lnTo>
                    <a:pt x="48103" y="100602"/>
                  </a:lnTo>
                  <a:cubicBezTo>
                    <a:pt x="40119" y="98693"/>
                    <a:pt x="32841" y="94898"/>
                    <a:pt x="27019" y="89607"/>
                  </a:cubicBezTo>
                  <a:lnTo>
                    <a:pt x="14686" y="98063"/>
                  </a:lnTo>
                  <a:lnTo>
                    <a:pt x="6905" y="85891"/>
                  </a:lnTo>
                  <a:lnTo>
                    <a:pt x="15122" y="70995"/>
                  </a:lnTo>
                  <a:lnTo>
                    <a:pt x="15122" y="70995"/>
                  </a:lnTo>
                  <a:cubicBezTo>
                    <a:pt x="12959" y="63795"/>
                    <a:pt x="12959" y="56205"/>
                    <a:pt x="15122" y="49005"/>
                  </a:cubicBezTo>
                  <a:lnTo>
                    <a:pt x="6905" y="34109"/>
                  </a:lnTo>
                  <a:lnTo>
                    <a:pt x="14686" y="21937"/>
                  </a:lnTo>
                  <a:lnTo>
                    <a:pt x="27019" y="30393"/>
                  </a:lnTo>
                  <a:lnTo>
                    <a:pt x="27019" y="30393"/>
                  </a:lnTo>
                  <a:cubicBezTo>
                    <a:pt x="32841" y="25102"/>
                    <a:pt x="40119" y="21307"/>
                    <a:pt x="48103" y="19398"/>
                  </a:cubicBezTo>
                  <a:lnTo>
                    <a:pt x="51276" y="1398"/>
                  </a:lnTo>
                  <a:lnTo>
                    <a:pt x="68724" y="1398"/>
                  </a:lnTo>
                  <a:lnTo>
                    <a:pt x="71897" y="19398"/>
                  </a:lnTo>
                  <a:lnTo>
                    <a:pt x="71897" y="19398"/>
                  </a:lnTo>
                  <a:cubicBezTo>
                    <a:pt x="79881" y="21307"/>
                    <a:pt x="87159" y="25102"/>
                    <a:pt x="92981" y="30393"/>
                  </a:cubicBezTo>
                  <a:close/>
                </a:path>
              </a:pathLst>
            </a:custGeom>
            <a:solidFill>
              <a:srgbClr val="EB5F8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48"/>
            <p:cNvSpPr txBox="1"/>
            <p:nvPr/>
          </p:nvSpPr>
          <p:spPr>
            <a:xfrm>
              <a:off x="478685" y="547547"/>
              <a:ext cx="258104" cy="256522"/>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None/>
              </a:pPr>
              <a:r>
                <a:rPr lang="en-GB" sz="1600">
                  <a:solidFill>
                    <a:schemeClr val="lt1"/>
                  </a:solidFill>
                  <a:latin typeface="Arial"/>
                  <a:ea typeface="Arial"/>
                  <a:cs typeface="Arial"/>
                  <a:sym typeface="Arial"/>
                </a:rPr>
                <a:t> </a:t>
              </a:r>
              <a:endParaRPr sz="1600">
                <a:solidFill>
                  <a:schemeClr val="lt1"/>
                </a:solidFill>
                <a:latin typeface="Arial"/>
                <a:ea typeface="Arial"/>
                <a:cs typeface="Arial"/>
                <a:sym typeface="Arial"/>
              </a:endParaRPr>
            </a:p>
          </p:txBody>
        </p:sp>
        <p:sp>
          <p:nvSpPr>
            <p:cNvPr id="318" name="Google Shape;318;p48"/>
            <p:cNvSpPr/>
            <p:nvPr/>
          </p:nvSpPr>
          <p:spPr>
            <a:xfrm rot="-900000">
              <a:off x="638981" y="57236"/>
              <a:ext cx="509349" cy="509349"/>
            </a:xfrm>
            <a:custGeom>
              <a:rect b="b" l="l" r="r" t="t"/>
              <a:pathLst>
                <a:path extrusionOk="0" h="120000" w="120000">
                  <a:moveTo>
                    <a:pt x="92588" y="30393"/>
                  </a:moveTo>
                  <a:lnTo>
                    <a:pt x="105593" y="22363"/>
                  </a:lnTo>
                  <a:lnTo>
                    <a:pt x="113193" y="34395"/>
                  </a:lnTo>
                  <a:lnTo>
                    <a:pt x="104343" y="49005"/>
                  </a:lnTo>
                  <a:lnTo>
                    <a:pt x="104343" y="49005"/>
                  </a:lnTo>
                  <a:cubicBezTo>
                    <a:pt x="106479" y="56205"/>
                    <a:pt x="106479" y="63795"/>
                    <a:pt x="104343" y="70995"/>
                  </a:cubicBezTo>
                  <a:lnTo>
                    <a:pt x="113193" y="85605"/>
                  </a:lnTo>
                  <a:lnTo>
                    <a:pt x="105593" y="97637"/>
                  </a:lnTo>
                  <a:lnTo>
                    <a:pt x="92588" y="89607"/>
                  </a:lnTo>
                  <a:lnTo>
                    <a:pt x="92588" y="89607"/>
                  </a:lnTo>
                  <a:cubicBezTo>
                    <a:pt x="86835" y="94898"/>
                    <a:pt x="79644" y="98693"/>
                    <a:pt x="71755" y="100602"/>
                  </a:cubicBezTo>
                  <a:lnTo>
                    <a:pt x="68451" y="118602"/>
                  </a:lnTo>
                  <a:lnTo>
                    <a:pt x="51549" y="118602"/>
                  </a:lnTo>
                  <a:lnTo>
                    <a:pt x="48245" y="100602"/>
                  </a:lnTo>
                  <a:cubicBezTo>
                    <a:pt x="40356" y="98693"/>
                    <a:pt x="33165" y="94898"/>
                    <a:pt x="27412" y="89607"/>
                  </a:cubicBezTo>
                  <a:lnTo>
                    <a:pt x="14407" y="97637"/>
                  </a:lnTo>
                  <a:lnTo>
                    <a:pt x="6807" y="85605"/>
                  </a:lnTo>
                  <a:lnTo>
                    <a:pt x="15657" y="70995"/>
                  </a:lnTo>
                  <a:lnTo>
                    <a:pt x="15657" y="70995"/>
                  </a:lnTo>
                  <a:cubicBezTo>
                    <a:pt x="13521" y="63795"/>
                    <a:pt x="13521" y="56205"/>
                    <a:pt x="15657" y="49005"/>
                  </a:cubicBezTo>
                  <a:lnTo>
                    <a:pt x="6807" y="34395"/>
                  </a:lnTo>
                  <a:lnTo>
                    <a:pt x="14407" y="22363"/>
                  </a:lnTo>
                  <a:lnTo>
                    <a:pt x="27412" y="30393"/>
                  </a:lnTo>
                  <a:lnTo>
                    <a:pt x="27412" y="30393"/>
                  </a:lnTo>
                  <a:cubicBezTo>
                    <a:pt x="33165" y="25102"/>
                    <a:pt x="40356" y="21307"/>
                    <a:pt x="48245" y="19398"/>
                  </a:cubicBezTo>
                  <a:lnTo>
                    <a:pt x="51549" y="1398"/>
                  </a:lnTo>
                  <a:lnTo>
                    <a:pt x="68451" y="1398"/>
                  </a:lnTo>
                  <a:lnTo>
                    <a:pt x="71755" y="19398"/>
                  </a:lnTo>
                  <a:lnTo>
                    <a:pt x="71755" y="19398"/>
                  </a:lnTo>
                  <a:cubicBezTo>
                    <a:pt x="79644" y="21307"/>
                    <a:pt x="86835" y="25102"/>
                    <a:pt x="92588" y="30393"/>
                  </a:cubicBezTo>
                  <a:close/>
                </a:path>
              </a:pathLst>
            </a:custGeom>
            <a:solidFill>
              <a:srgbClr val="EB5F8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48"/>
            <p:cNvSpPr txBox="1"/>
            <p:nvPr/>
          </p:nvSpPr>
          <p:spPr>
            <a:xfrm>
              <a:off x="750697" y="168952"/>
              <a:ext cx="285919" cy="285919"/>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None/>
              </a:pPr>
              <a:r>
                <a:rPr lang="en-GB" sz="1600">
                  <a:solidFill>
                    <a:schemeClr val="lt1"/>
                  </a:solidFill>
                  <a:latin typeface="Arial"/>
                  <a:ea typeface="Arial"/>
                  <a:cs typeface="Arial"/>
                  <a:sym typeface="Arial"/>
                </a:rPr>
                <a:t> </a:t>
              </a:r>
              <a:endParaRPr sz="1600">
                <a:solidFill>
                  <a:schemeClr val="lt1"/>
                </a:solidFill>
                <a:latin typeface="Arial"/>
                <a:ea typeface="Arial"/>
                <a:cs typeface="Arial"/>
                <a:sym typeface="Arial"/>
              </a:endParaRPr>
            </a:p>
          </p:txBody>
        </p:sp>
        <p:sp>
          <p:nvSpPr>
            <p:cNvPr id="320" name="Google Shape;320;p48"/>
            <p:cNvSpPr/>
            <p:nvPr/>
          </p:nvSpPr>
          <p:spPr>
            <a:xfrm>
              <a:off x="681793" y="491234"/>
              <a:ext cx="914940" cy="914940"/>
            </a:xfrm>
            <a:custGeom>
              <a:rect b="b" l="l" r="r" t="t"/>
              <a:pathLst>
                <a:path extrusionOk="0" h="120000" w="120000">
                  <a:moveTo>
                    <a:pt x="61163" y="3762"/>
                  </a:moveTo>
                  <a:lnTo>
                    <a:pt x="61163" y="3762"/>
                  </a:lnTo>
                  <a:cubicBezTo>
                    <a:pt x="84620" y="4231"/>
                    <a:pt x="105406" y="18745"/>
                    <a:pt x="113593" y="40371"/>
                  </a:cubicBezTo>
                  <a:cubicBezTo>
                    <a:pt x="121780" y="61997"/>
                    <a:pt x="115707" y="86348"/>
                    <a:pt x="98275" y="101794"/>
                  </a:cubicBezTo>
                  <a:lnTo>
                    <a:pt x="100276" y="104377"/>
                  </a:lnTo>
                  <a:lnTo>
                    <a:pt x="93083" y="102723"/>
                  </a:lnTo>
                  <a:lnTo>
                    <a:pt x="93204" y="95245"/>
                  </a:lnTo>
                  <a:lnTo>
                    <a:pt x="95203" y="97826"/>
                  </a:lnTo>
                  <a:cubicBezTo>
                    <a:pt x="111490" y="83981"/>
                    <a:pt x="117239" y="62013"/>
                    <a:pt x="109691" y="42470"/>
                  </a:cubicBezTo>
                  <a:cubicBezTo>
                    <a:pt x="102143" y="22926"/>
                    <a:pt x="82840" y="9797"/>
                    <a:pt x="61047" y="9385"/>
                  </a:cubicBezTo>
                  <a:close/>
                </a:path>
              </a:pathLst>
            </a:custGeom>
            <a:solidFill>
              <a:srgbClr val="F4B5C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48"/>
            <p:cNvSpPr/>
            <p:nvPr/>
          </p:nvSpPr>
          <p:spPr>
            <a:xfrm>
              <a:off x="255746" y="313281"/>
              <a:ext cx="664761" cy="664761"/>
            </a:xfrm>
            <a:custGeom>
              <a:rect b="b" l="l" r="r" t="t"/>
              <a:pathLst>
                <a:path extrusionOk="0" h="120000" w="120000">
                  <a:moveTo>
                    <a:pt x="43548" y="7570"/>
                  </a:moveTo>
                  <a:lnTo>
                    <a:pt x="45821" y="14812"/>
                  </a:lnTo>
                  <a:lnTo>
                    <a:pt x="45821" y="14812"/>
                  </a:lnTo>
                  <a:cubicBezTo>
                    <a:pt x="22259" y="21288"/>
                    <a:pt x="7132" y="42734"/>
                    <a:pt x="10029" y="65557"/>
                  </a:cubicBezTo>
                  <a:lnTo>
                    <a:pt x="13811" y="64453"/>
                  </a:lnTo>
                  <a:lnTo>
                    <a:pt x="9087" y="74861"/>
                  </a:lnTo>
                  <a:lnTo>
                    <a:pt x="576" y="68316"/>
                  </a:lnTo>
                  <a:lnTo>
                    <a:pt x="4358" y="67212"/>
                  </a:lnTo>
                  <a:cubicBezTo>
                    <a:pt x="751" y="40646"/>
                    <a:pt x="17324" y="15424"/>
                    <a:pt x="43548" y="7570"/>
                  </a:cubicBezTo>
                  <a:close/>
                </a:path>
              </a:pathLst>
            </a:custGeom>
            <a:solidFill>
              <a:srgbClr val="F4B5C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48"/>
            <p:cNvSpPr/>
            <p:nvPr/>
          </p:nvSpPr>
          <p:spPr>
            <a:xfrm>
              <a:off x="521163" y="-41907"/>
              <a:ext cx="716747" cy="716747"/>
            </a:xfrm>
            <a:custGeom>
              <a:rect b="b" l="l" r="r" t="t"/>
              <a:pathLst>
                <a:path extrusionOk="0" h="120000" w="120000">
                  <a:moveTo>
                    <a:pt x="3965" y="66357"/>
                  </a:moveTo>
                  <a:lnTo>
                    <a:pt x="3965" y="66357"/>
                  </a:lnTo>
                  <a:cubicBezTo>
                    <a:pt x="1738" y="47551"/>
                    <a:pt x="9510" y="28941"/>
                    <a:pt x="24557" y="17046"/>
                  </a:cubicBezTo>
                  <a:lnTo>
                    <a:pt x="22191" y="13485"/>
                  </a:lnTo>
                  <a:lnTo>
                    <a:pt x="31094" y="16489"/>
                  </a:lnTo>
                  <a:lnTo>
                    <a:pt x="30523" y="26027"/>
                  </a:lnTo>
                  <a:lnTo>
                    <a:pt x="28159" y="22468"/>
                  </a:lnTo>
                  <a:lnTo>
                    <a:pt x="28159" y="22468"/>
                  </a:lnTo>
                  <a:cubicBezTo>
                    <a:pt x="14346" y="32852"/>
                    <a:pt x="7227" y="49226"/>
                    <a:pt x="9342" y="65747"/>
                  </a:cubicBezTo>
                  <a:close/>
                </a:path>
              </a:pathLst>
            </a:custGeom>
            <a:solidFill>
              <a:srgbClr val="F4B5C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323" name="Google Shape;323;p48"/>
          <p:cNvGrpSpPr/>
          <p:nvPr/>
        </p:nvGrpSpPr>
        <p:grpSpPr>
          <a:xfrm>
            <a:off x="7351871" y="1064117"/>
            <a:ext cx="1340987" cy="1086061"/>
            <a:chOff x="255746" y="-41907"/>
            <a:chExt cx="1340987" cy="1448081"/>
          </a:xfrm>
        </p:grpSpPr>
        <p:sp>
          <p:nvSpPr>
            <p:cNvPr id="324" name="Google Shape;324;p48"/>
            <p:cNvSpPr/>
            <p:nvPr/>
          </p:nvSpPr>
          <p:spPr>
            <a:xfrm>
              <a:off x="763693" y="584834"/>
              <a:ext cx="714797" cy="714797"/>
            </a:xfrm>
            <a:custGeom>
              <a:rect b="b" l="l" r="r" t="t"/>
              <a:pathLst>
                <a:path extrusionOk="0" h="120000" w="120000">
                  <a:moveTo>
                    <a:pt x="86750" y="19133"/>
                  </a:moveTo>
                  <a:lnTo>
                    <a:pt x="92702" y="9886"/>
                  </a:lnTo>
                  <a:lnTo>
                    <a:pt x="101338" y="16706"/>
                  </a:lnTo>
                  <a:lnTo>
                    <a:pt x="98117" y="28109"/>
                  </a:lnTo>
                  <a:lnTo>
                    <a:pt x="98117" y="28109"/>
                  </a:lnTo>
                  <a:cubicBezTo>
                    <a:pt x="102720" y="32983"/>
                    <a:pt x="106220" y="38688"/>
                    <a:pt x="108403" y="44877"/>
                  </a:cubicBezTo>
                  <a:lnTo>
                    <a:pt x="117519" y="44021"/>
                  </a:lnTo>
                  <a:lnTo>
                    <a:pt x="119326" y="53669"/>
                  </a:lnTo>
                  <a:lnTo>
                    <a:pt x="110979" y="58630"/>
                  </a:lnTo>
                  <a:cubicBezTo>
                    <a:pt x="111177" y="65148"/>
                    <a:pt x="109961" y="71636"/>
                    <a:pt x="107407" y="77697"/>
                  </a:cubicBezTo>
                  <a:lnTo>
                    <a:pt x="113369" y="86932"/>
                  </a:lnTo>
                  <a:lnTo>
                    <a:pt x="107959" y="95752"/>
                  </a:lnTo>
                  <a:lnTo>
                    <a:pt x="99988" y="89792"/>
                  </a:lnTo>
                  <a:cubicBezTo>
                    <a:pt x="95688" y="94905"/>
                    <a:pt x="90326" y="99139"/>
                    <a:pt x="84229" y="102237"/>
                  </a:cubicBezTo>
                  <a:lnTo>
                    <a:pt x="84932" y="114386"/>
                  </a:lnTo>
                  <a:lnTo>
                    <a:pt x="74062" y="118110"/>
                  </a:lnTo>
                  <a:lnTo>
                    <a:pt x="70286" y="107014"/>
                  </a:lnTo>
                  <a:lnTo>
                    <a:pt x="70286" y="107014"/>
                  </a:lnTo>
                  <a:cubicBezTo>
                    <a:pt x="63500" y="108329"/>
                    <a:pt x="56500" y="108329"/>
                    <a:pt x="49714" y="107014"/>
                  </a:cubicBezTo>
                  <a:lnTo>
                    <a:pt x="45938" y="118110"/>
                  </a:lnTo>
                  <a:lnTo>
                    <a:pt x="35068" y="114386"/>
                  </a:lnTo>
                  <a:lnTo>
                    <a:pt x="35771" y="102237"/>
                  </a:lnTo>
                  <a:lnTo>
                    <a:pt x="35771" y="102237"/>
                  </a:lnTo>
                  <a:cubicBezTo>
                    <a:pt x="29674" y="99139"/>
                    <a:pt x="24312" y="94905"/>
                    <a:pt x="20012" y="89792"/>
                  </a:cubicBezTo>
                  <a:lnTo>
                    <a:pt x="12041" y="95752"/>
                  </a:lnTo>
                  <a:lnTo>
                    <a:pt x="6631" y="86932"/>
                  </a:lnTo>
                  <a:lnTo>
                    <a:pt x="12593" y="77697"/>
                  </a:lnTo>
                  <a:lnTo>
                    <a:pt x="12593" y="77697"/>
                  </a:lnTo>
                  <a:cubicBezTo>
                    <a:pt x="10039" y="71636"/>
                    <a:pt x="8823" y="65148"/>
                    <a:pt x="9021" y="58630"/>
                  </a:cubicBezTo>
                  <a:lnTo>
                    <a:pt x="674" y="53669"/>
                  </a:lnTo>
                  <a:lnTo>
                    <a:pt x="2481" y="44021"/>
                  </a:lnTo>
                  <a:lnTo>
                    <a:pt x="11597" y="44877"/>
                  </a:lnTo>
                  <a:cubicBezTo>
                    <a:pt x="13780" y="38688"/>
                    <a:pt x="17280" y="32983"/>
                    <a:pt x="21883" y="28109"/>
                  </a:cubicBezTo>
                  <a:lnTo>
                    <a:pt x="18662" y="16706"/>
                  </a:lnTo>
                  <a:lnTo>
                    <a:pt x="27298" y="9886"/>
                  </a:lnTo>
                  <a:lnTo>
                    <a:pt x="33250" y="19133"/>
                  </a:lnTo>
                  <a:lnTo>
                    <a:pt x="33250" y="19133"/>
                  </a:lnTo>
                  <a:cubicBezTo>
                    <a:pt x="39149" y="15712"/>
                    <a:pt x="45726" y="13459"/>
                    <a:pt x="52581" y="12511"/>
                  </a:cubicBezTo>
                  <a:lnTo>
                    <a:pt x="54168" y="511"/>
                  </a:lnTo>
                  <a:lnTo>
                    <a:pt x="65832" y="511"/>
                  </a:lnTo>
                  <a:lnTo>
                    <a:pt x="67419" y="12511"/>
                  </a:lnTo>
                  <a:cubicBezTo>
                    <a:pt x="74274" y="13459"/>
                    <a:pt x="80851" y="15712"/>
                    <a:pt x="86750" y="19133"/>
                  </a:cubicBezTo>
                  <a:close/>
                </a:path>
              </a:pathLst>
            </a:custGeom>
            <a:solidFill>
              <a:srgbClr val="EB5F8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48"/>
            <p:cNvSpPr txBox="1"/>
            <p:nvPr/>
          </p:nvSpPr>
          <p:spPr>
            <a:xfrm>
              <a:off x="907399" y="752272"/>
              <a:ext cx="427385" cy="367420"/>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None/>
              </a:pPr>
              <a:r>
                <a:rPr lang="en-GB" sz="1600">
                  <a:solidFill>
                    <a:schemeClr val="lt1"/>
                  </a:solidFill>
                  <a:latin typeface="Arial"/>
                  <a:ea typeface="Arial"/>
                  <a:cs typeface="Arial"/>
                  <a:sym typeface="Arial"/>
                </a:rPr>
                <a:t> </a:t>
              </a:r>
              <a:endParaRPr sz="1600">
                <a:solidFill>
                  <a:schemeClr val="lt1"/>
                </a:solidFill>
                <a:latin typeface="Arial"/>
                <a:ea typeface="Arial"/>
                <a:cs typeface="Arial"/>
                <a:sym typeface="Arial"/>
              </a:endParaRPr>
            </a:p>
          </p:txBody>
        </p:sp>
        <p:sp>
          <p:nvSpPr>
            <p:cNvPr id="326" name="Google Shape;326;p48"/>
            <p:cNvSpPr/>
            <p:nvPr/>
          </p:nvSpPr>
          <p:spPr>
            <a:xfrm>
              <a:off x="347811" y="415882"/>
              <a:ext cx="519852" cy="519852"/>
            </a:xfrm>
            <a:custGeom>
              <a:rect b="b" l="l" r="r" t="t"/>
              <a:pathLst>
                <a:path extrusionOk="0" h="120000" w="120000">
                  <a:moveTo>
                    <a:pt x="92981" y="30393"/>
                  </a:moveTo>
                  <a:lnTo>
                    <a:pt x="105314" y="21937"/>
                  </a:lnTo>
                  <a:lnTo>
                    <a:pt x="113095" y="34109"/>
                  </a:lnTo>
                  <a:lnTo>
                    <a:pt x="104878" y="49005"/>
                  </a:lnTo>
                  <a:lnTo>
                    <a:pt x="104878" y="49005"/>
                  </a:lnTo>
                  <a:cubicBezTo>
                    <a:pt x="107041" y="56205"/>
                    <a:pt x="107041" y="63795"/>
                    <a:pt x="104878" y="70995"/>
                  </a:cubicBezTo>
                  <a:lnTo>
                    <a:pt x="113095" y="85891"/>
                  </a:lnTo>
                  <a:lnTo>
                    <a:pt x="105314" y="98063"/>
                  </a:lnTo>
                  <a:lnTo>
                    <a:pt x="92981" y="89607"/>
                  </a:lnTo>
                  <a:cubicBezTo>
                    <a:pt x="87159" y="94898"/>
                    <a:pt x="79881" y="98693"/>
                    <a:pt x="71897" y="100602"/>
                  </a:cubicBezTo>
                  <a:lnTo>
                    <a:pt x="68724" y="118602"/>
                  </a:lnTo>
                  <a:lnTo>
                    <a:pt x="51276" y="118602"/>
                  </a:lnTo>
                  <a:lnTo>
                    <a:pt x="48103" y="100602"/>
                  </a:lnTo>
                  <a:cubicBezTo>
                    <a:pt x="40119" y="98693"/>
                    <a:pt x="32841" y="94898"/>
                    <a:pt x="27019" y="89607"/>
                  </a:cubicBezTo>
                  <a:lnTo>
                    <a:pt x="14686" y="98063"/>
                  </a:lnTo>
                  <a:lnTo>
                    <a:pt x="6905" y="85891"/>
                  </a:lnTo>
                  <a:lnTo>
                    <a:pt x="15122" y="70995"/>
                  </a:lnTo>
                  <a:lnTo>
                    <a:pt x="15122" y="70995"/>
                  </a:lnTo>
                  <a:cubicBezTo>
                    <a:pt x="12959" y="63795"/>
                    <a:pt x="12959" y="56205"/>
                    <a:pt x="15122" y="49005"/>
                  </a:cubicBezTo>
                  <a:lnTo>
                    <a:pt x="6905" y="34109"/>
                  </a:lnTo>
                  <a:lnTo>
                    <a:pt x="14686" y="21937"/>
                  </a:lnTo>
                  <a:lnTo>
                    <a:pt x="27019" y="30393"/>
                  </a:lnTo>
                  <a:lnTo>
                    <a:pt x="27019" y="30393"/>
                  </a:lnTo>
                  <a:cubicBezTo>
                    <a:pt x="32841" y="25102"/>
                    <a:pt x="40119" y="21307"/>
                    <a:pt x="48103" y="19398"/>
                  </a:cubicBezTo>
                  <a:lnTo>
                    <a:pt x="51276" y="1398"/>
                  </a:lnTo>
                  <a:lnTo>
                    <a:pt x="68724" y="1398"/>
                  </a:lnTo>
                  <a:lnTo>
                    <a:pt x="71897" y="19398"/>
                  </a:lnTo>
                  <a:lnTo>
                    <a:pt x="71897" y="19398"/>
                  </a:lnTo>
                  <a:cubicBezTo>
                    <a:pt x="79881" y="21307"/>
                    <a:pt x="87159" y="25102"/>
                    <a:pt x="92981" y="30393"/>
                  </a:cubicBezTo>
                  <a:close/>
                </a:path>
              </a:pathLst>
            </a:custGeom>
            <a:solidFill>
              <a:srgbClr val="EB5F8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48"/>
            <p:cNvSpPr txBox="1"/>
            <p:nvPr/>
          </p:nvSpPr>
          <p:spPr>
            <a:xfrm>
              <a:off x="478685" y="547547"/>
              <a:ext cx="258104" cy="256522"/>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None/>
              </a:pPr>
              <a:r>
                <a:rPr lang="en-GB" sz="1600">
                  <a:solidFill>
                    <a:schemeClr val="lt1"/>
                  </a:solidFill>
                  <a:latin typeface="Arial"/>
                  <a:ea typeface="Arial"/>
                  <a:cs typeface="Arial"/>
                  <a:sym typeface="Arial"/>
                </a:rPr>
                <a:t> </a:t>
              </a:r>
              <a:endParaRPr sz="1600">
                <a:solidFill>
                  <a:schemeClr val="lt1"/>
                </a:solidFill>
                <a:latin typeface="Arial"/>
                <a:ea typeface="Arial"/>
                <a:cs typeface="Arial"/>
                <a:sym typeface="Arial"/>
              </a:endParaRPr>
            </a:p>
          </p:txBody>
        </p:sp>
        <p:sp>
          <p:nvSpPr>
            <p:cNvPr id="328" name="Google Shape;328;p48"/>
            <p:cNvSpPr/>
            <p:nvPr/>
          </p:nvSpPr>
          <p:spPr>
            <a:xfrm rot="-900000">
              <a:off x="638981" y="57236"/>
              <a:ext cx="509349" cy="509349"/>
            </a:xfrm>
            <a:custGeom>
              <a:rect b="b" l="l" r="r" t="t"/>
              <a:pathLst>
                <a:path extrusionOk="0" h="120000" w="120000">
                  <a:moveTo>
                    <a:pt x="92588" y="30393"/>
                  </a:moveTo>
                  <a:lnTo>
                    <a:pt x="105593" y="22363"/>
                  </a:lnTo>
                  <a:lnTo>
                    <a:pt x="113193" y="34395"/>
                  </a:lnTo>
                  <a:lnTo>
                    <a:pt x="104343" y="49005"/>
                  </a:lnTo>
                  <a:lnTo>
                    <a:pt x="104343" y="49005"/>
                  </a:lnTo>
                  <a:cubicBezTo>
                    <a:pt x="106479" y="56205"/>
                    <a:pt x="106479" y="63795"/>
                    <a:pt x="104343" y="70995"/>
                  </a:cubicBezTo>
                  <a:lnTo>
                    <a:pt x="113193" y="85605"/>
                  </a:lnTo>
                  <a:lnTo>
                    <a:pt x="105593" y="97637"/>
                  </a:lnTo>
                  <a:lnTo>
                    <a:pt x="92588" y="89607"/>
                  </a:lnTo>
                  <a:lnTo>
                    <a:pt x="92588" y="89607"/>
                  </a:lnTo>
                  <a:cubicBezTo>
                    <a:pt x="86835" y="94898"/>
                    <a:pt x="79644" y="98693"/>
                    <a:pt x="71755" y="100602"/>
                  </a:cubicBezTo>
                  <a:lnTo>
                    <a:pt x="68451" y="118602"/>
                  </a:lnTo>
                  <a:lnTo>
                    <a:pt x="51549" y="118602"/>
                  </a:lnTo>
                  <a:lnTo>
                    <a:pt x="48245" y="100602"/>
                  </a:lnTo>
                  <a:cubicBezTo>
                    <a:pt x="40356" y="98693"/>
                    <a:pt x="33165" y="94898"/>
                    <a:pt x="27412" y="89607"/>
                  </a:cubicBezTo>
                  <a:lnTo>
                    <a:pt x="14407" y="97637"/>
                  </a:lnTo>
                  <a:lnTo>
                    <a:pt x="6807" y="85605"/>
                  </a:lnTo>
                  <a:lnTo>
                    <a:pt x="15657" y="70995"/>
                  </a:lnTo>
                  <a:lnTo>
                    <a:pt x="15657" y="70995"/>
                  </a:lnTo>
                  <a:cubicBezTo>
                    <a:pt x="13521" y="63795"/>
                    <a:pt x="13521" y="56205"/>
                    <a:pt x="15657" y="49005"/>
                  </a:cubicBezTo>
                  <a:lnTo>
                    <a:pt x="6807" y="34395"/>
                  </a:lnTo>
                  <a:lnTo>
                    <a:pt x="14407" y="22363"/>
                  </a:lnTo>
                  <a:lnTo>
                    <a:pt x="27412" y="30393"/>
                  </a:lnTo>
                  <a:lnTo>
                    <a:pt x="27412" y="30393"/>
                  </a:lnTo>
                  <a:cubicBezTo>
                    <a:pt x="33165" y="25102"/>
                    <a:pt x="40356" y="21307"/>
                    <a:pt x="48245" y="19398"/>
                  </a:cubicBezTo>
                  <a:lnTo>
                    <a:pt x="51549" y="1398"/>
                  </a:lnTo>
                  <a:lnTo>
                    <a:pt x="68451" y="1398"/>
                  </a:lnTo>
                  <a:lnTo>
                    <a:pt x="71755" y="19398"/>
                  </a:lnTo>
                  <a:lnTo>
                    <a:pt x="71755" y="19398"/>
                  </a:lnTo>
                  <a:cubicBezTo>
                    <a:pt x="79644" y="21307"/>
                    <a:pt x="86835" y="25102"/>
                    <a:pt x="92588" y="30393"/>
                  </a:cubicBezTo>
                  <a:close/>
                </a:path>
              </a:pathLst>
            </a:custGeom>
            <a:solidFill>
              <a:srgbClr val="EB5F81"/>
            </a:solidFill>
            <a:ln cap="flat" cmpd="sng" w="2540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9" name="Google Shape;329;p48"/>
            <p:cNvSpPr txBox="1"/>
            <p:nvPr/>
          </p:nvSpPr>
          <p:spPr>
            <a:xfrm>
              <a:off x="750697" y="168952"/>
              <a:ext cx="285919" cy="285919"/>
            </a:xfrm>
            <a:prstGeom prst="rect">
              <a:avLst/>
            </a:prstGeom>
            <a:noFill/>
            <a:ln>
              <a:noFill/>
            </a:ln>
          </p:spPr>
          <p:txBody>
            <a:bodyPr anchorCtr="0" anchor="ctr" bIns="20300" lIns="20300" spcFirstLastPara="1" rIns="20300" wrap="square" tIns="20300">
              <a:noAutofit/>
            </a:bodyPr>
            <a:lstStyle/>
            <a:p>
              <a:pPr indent="0" lvl="0" marL="0" marR="0" rtl="0" algn="ctr">
                <a:lnSpc>
                  <a:spcPct val="90000"/>
                </a:lnSpc>
                <a:spcBef>
                  <a:spcPts val="0"/>
                </a:spcBef>
                <a:spcAft>
                  <a:spcPts val="0"/>
                </a:spcAft>
                <a:buNone/>
              </a:pPr>
              <a:r>
                <a:rPr lang="en-GB" sz="1600">
                  <a:solidFill>
                    <a:schemeClr val="lt1"/>
                  </a:solidFill>
                  <a:latin typeface="Arial"/>
                  <a:ea typeface="Arial"/>
                  <a:cs typeface="Arial"/>
                  <a:sym typeface="Arial"/>
                </a:rPr>
                <a:t> </a:t>
              </a:r>
              <a:endParaRPr sz="1600">
                <a:solidFill>
                  <a:schemeClr val="lt1"/>
                </a:solidFill>
                <a:latin typeface="Arial"/>
                <a:ea typeface="Arial"/>
                <a:cs typeface="Arial"/>
                <a:sym typeface="Arial"/>
              </a:endParaRPr>
            </a:p>
          </p:txBody>
        </p:sp>
        <p:sp>
          <p:nvSpPr>
            <p:cNvPr id="330" name="Google Shape;330;p48"/>
            <p:cNvSpPr/>
            <p:nvPr/>
          </p:nvSpPr>
          <p:spPr>
            <a:xfrm>
              <a:off x="681793" y="491234"/>
              <a:ext cx="914940" cy="914940"/>
            </a:xfrm>
            <a:custGeom>
              <a:rect b="b" l="l" r="r" t="t"/>
              <a:pathLst>
                <a:path extrusionOk="0" h="120000" w="120000">
                  <a:moveTo>
                    <a:pt x="61163" y="3762"/>
                  </a:moveTo>
                  <a:lnTo>
                    <a:pt x="61163" y="3762"/>
                  </a:lnTo>
                  <a:cubicBezTo>
                    <a:pt x="84620" y="4231"/>
                    <a:pt x="105406" y="18745"/>
                    <a:pt x="113593" y="40371"/>
                  </a:cubicBezTo>
                  <a:cubicBezTo>
                    <a:pt x="121780" y="61997"/>
                    <a:pt x="115707" y="86348"/>
                    <a:pt x="98275" y="101794"/>
                  </a:cubicBezTo>
                  <a:lnTo>
                    <a:pt x="100276" y="104377"/>
                  </a:lnTo>
                  <a:lnTo>
                    <a:pt x="93083" y="102723"/>
                  </a:lnTo>
                  <a:lnTo>
                    <a:pt x="93204" y="95245"/>
                  </a:lnTo>
                  <a:lnTo>
                    <a:pt x="95203" y="97826"/>
                  </a:lnTo>
                  <a:cubicBezTo>
                    <a:pt x="111490" y="83981"/>
                    <a:pt x="117239" y="62013"/>
                    <a:pt x="109691" y="42470"/>
                  </a:cubicBezTo>
                  <a:cubicBezTo>
                    <a:pt x="102143" y="22926"/>
                    <a:pt x="82840" y="9797"/>
                    <a:pt x="61047" y="9385"/>
                  </a:cubicBezTo>
                  <a:close/>
                </a:path>
              </a:pathLst>
            </a:custGeom>
            <a:solidFill>
              <a:srgbClr val="F4B5C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1" name="Google Shape;331;p48"/>
            <p:cNvSpPr/>
            <p:nvPr/>
          </p:nvSpPr>
          <p:spPr>
            <a:xfrm>
              <a:off x="255746" y="313281"/>
              <a:ext cx="664761" cy="664761"/>
            </a:xfrm>
            <a:custGeom>
              <a:rect b="b" l="l" r="r" t="t"/>
              <a:pathLst>
                <a:path extrusionOk="0" h="120000" w="120000">
                  <a:moveTo>
                    <a:pt x="43548" y="7570"/>
                  </a:moveTo>
                  <a:lnTo>
                    <a:pt x="45821" y="14812"/>
                  </a:lnTo>
                  <a:lnTo>
                    <a:pt x="45821" y="14812"/>
                  </a:lnTo>
                  <a:cubicBezTo>
                    <a:pt x="22259" y="21288"/>
                    <a:pt x="7132" y="42734"/>
                    <a:pt x="10029" y="65557"/>
                  </a:cubicBezTo>
                  <a:lnTo>
                    <a:pt x="13811" y="64453"/>
                  </a:lnTo>
                  <a:lnTo>
                    <a:pt x="9087" y="74861"/>
                  </a:lnTo>
                  <a:lnTo>
                    <a:pt x="576" y="68316"/>
                  </a:lnTo>
                  <a:lnTo>
                    <a:pt x="4358" y="67212"/>
                  </a:lnTo>
                  <a:cubicBezTo>
                    <a:pt x="751" y="40646"/>
                    <a:pt x="17324" y="15424"/>
                    <a:pt x="43548" y="7570"/>
                  </a:cubicBezTo>
                  <a:close/>
                </a:path>
              </a:pathLst>
            </a:custGeom>
            <a:solidFill>
              <a:srgbClr val="F4B5C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48"/>
            <p:cNvSpPr/>
            <p:nvPr/>
          </p:nvSpPr>
          <p:spPr>
            <a:xfrm>
              <a:off x="521163" y="-41907"/>
              <a:ext cx="716747" cy="716747"/>
            </a:xfrm>
            <a:custGeom>
              <a:rect b="b" l="l" r="r" t="t"/>
              <a:pathLst>
                <a:path extrusionOk="0" h="120000" w="120000">
                  <a:moveTo>
                    <a:pt x="3965" y="66357"/>
                  </a:moveTo>
                  <a:lnTo>
                    <a:pt x="3965" y="66357"/>
                  </a:lnTo>
                  <a:cubicBezTo>
                    <a:pt x="1738" y="47551"/>
                    <a:pt x="9510" y="28941"/>
                    <a:pt x="24557" y="17046"/>
                  </a:cubicBezTo>
                  <a:lnTo>
                    <a:pt x="22191" y="13485"/>
                  </a:lnTo>
                  <a:lnTo>
                    <a:pt x="31094" y="16489"/>
                  </a:lnTo>
                  <a:lnTo>
                    <a:pt x="30523" y="26027"/>
                  </a:lnTo>
                  <a:lnTo>
                    <a:pt x="28159" y="22468"/>
                  </a:lnTo>
                  <a:lnTo>
                    <a:pt x="28159" y="22468"/>
                  </a:lnTo>
                  <a:cubicBezTo>
                    <a:pt x="14346" y="32852"/>
                    <a:pt x="7227" y="49226"/>
                    <a:pt x="9342" y="65747"/>
                  </a:cubicBezTo>
                  <a:close/>
                </a:path>
              </a:pathLst>
            </a:custGeom>
            <a:solidFill>
              <a:srgbClr val="F4B5C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33" name="Google Shape;333;p48"/>
          <p:cNvSpPr/>
          <p:nvPr/>
        </p:nvSpPr>
        <p:spPr>
          <a:xfrm>
            <a:off x="157300" y="211693"/>
            <a:ext cx="8815200" cy="2769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Roboto"/>
                <a:ea typeface="Roboto"/>
                <a:cs typeface="Roboto"/>
                <a:sym typeface="Roboto"/>
              </a:rPr>
              <a:t>A Distributed State Machine</a:t>
            </a:r>
            <a:endParaRPr sz="1800">
              <a:solidFill>
                <a:schemeClr val="dk1"/>
              </a:solidFill>
              <a:latin typeface="Roboto"/>
              <a:ea typeface="Roboto"/>
              <a:cs typeface="Roboto"/>
              <a:sym typeface="Roboto"/>
            </a:endParaRPr>
          </a:p>
        </p:txBody>
      </p:sp>
      <p:sp>
        <p:nvSpPr>
          <p:cNvPr id="334" name="Google Shape;334;p48"/>
          <p:cNvSpPr txBox="1"/>
          <p:nvPr/>
        </p:nvSpPr>
        <p:spPr>
          <a:xfrm>
            <a:off x="998362" y="678588"/>
            <a:ext cx="7746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800">
                <a:solidFill>
                  <a:schemeClr val="dk1"/>
                </a:solidFill>
                <a:latin typeface="Arial"/>
                <a:ea typeface="Arial"/>
                <a:cs typeface="Arial"/>
                <a:sym typeface="Arial"/>
              </a:rPr>
              <a:t>Client</a:t>
            </a:r>
            <a:endParaRPr sz="1800">
              <a:solidFill>
                <a:schemeClr val="dk1"/>
              </a:solidFill>
              <a:latin typeface="Arial"/>
              <a:ea typeface="Arial"/>
              <a:cs typeface="Arial"/>
              <a:sym typeface="Arial"/>
            </a:endParaRPr>
          </a:p>
        </p:txBody>
      </p:sp>
      <p:sp>
        <p:nvSpPr>
          <p:cNvPr id="335" name="Google Shape;335;p48"/>
          <p:cNvSpPr txBox="1"/>
          <p:nvPr/>
        </p:nvSpPr>
        <p:spPr>
          <a:xfrm>
            <a:off x="7565380" y="678588"/>
            <a:ext cx="8643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800">
                <a:solidFill>
                  <a:schemeClr val="dk1"/>
                </a:solidFill>
                <a:latin typeface="Arial"/>
                <a:ea typeface="Arial"/>
                <a:cs typeface="Arial"/>
                <a:sym typeface="Arial"/>
              </a:rPr>
              <a:t>Server</a:t>
            </a:r>
            <a:endParaRPr sz="1800">
              <a:solidFill>
                <a:schemeClr val="dk1"/>
              </a:solidFill>
              <a:latin typeface="Arial"/>
              <a:ea typeface="Arial"/>
              <a:cs typeface="Arial"/>
              <a:sym typeface="Arial"/>
            </a:endParaRPr>
          </a:p>
        </p:txBody>
      </p:sp>
      <p:pic>
        <p:nvPicPr>
          <p:cNvPr id="336" name="Google Shape;336;p48"/>
          <p:cNvPicPr preferRelativeResize="0"/>
          <p:nvPr/>
        </p:nvPicPr>
        <p:blipFill rotWithShape="1">
          <a:blip r:embed="rId3">
            <a:alphaModFix/>
          </a:blip>
          <a:srcRect b="0" l="0" r="0" t="0"/>
          <a:stretch/>
        </p:blipFill>
        <p:spPr>
          <a:xfrm>
            <a:off x="157301" y="2442689"/>
            <a:ext cx="2570400" cy="2633700"/>
          </a:xfrm>
          <a:prstGeom prst="rect">
            <a:avLst/>
          </a:prstGeom>
          <a:noFill/>
          <a:ln>
            <a:noFill/>
          </a:ln>
        </p:spPr>
      </p:pic>
      <p:sp>
        <p:nvSpPr>
          <p:cNvPr id="337" name="Google Shape;337;p48"/>
          <p:cNvSpPr/>
          <p:nvPr/>
        </p:nvSpPr>
        <p:spPr>
          <a:xfrm>
            <a:off x="785203" y="688115"/>
            <a:ext cx="1314300" cy="1456200"/>
          </a:xfrm>
          <a:prstGeom prst="rect">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sp>
        <p:nvSpPr>
          <p:cNvPr id="338" name="Google Shape;338;p48"/>
          <p:cNvSpPr/>
          <p:nvPr/>
        </p:nvSpPr>
        <p:spPr>
          <a:xfrm>
            <a:off x="7340323" y="688115"/>
            <a:ext cx="1314300" cy="1456200"/>
          </a:xfrm>
          <a:prstGeom prst="rect">
            <a:avLst/>
          </a:prstGeom>
          <a:noFill/>
          <a:ln cap="flat" cmpd="sng" w="9525">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id="339" name="Google Shape;339;p48"/>
          <p:cNvPicPr preferRelativeResize="0"/>
          <p:nvPr/>
        </p:nvPicPr>
        <p:blipFill rotWithShape="1">
          <a:blip r:embed="rId3">
            <a:alphaModFix/>
          </a:blip>
          <a:srcRect b="0" l="0" r="0" t="0"/>
          <a:stretch/>
        </p:blipFill>
        <p:spPr>
          <a:xfrm>
            <a:off x="6183221" y="2353874"/>
            <a:ext cx="2570400" cy="2633700"/>
          </a:xfrm>
          <a:prstGeom prst="rect">
            <a:avLst/>
          </a:prstGeom>
          <a:noFill/>
          <a:ln>
            <a:noFill/>
          </a:ln>
        </p:spPr>
      </p:pic>
      <p:sp>
        <p:nvSpPr>
          <p:cNvPr id="340" name="Google Shape;340;p48"/>
          <p:cNvSpPr/>
          <p:nvPr/>
        </p:nvSpPr>
        <p:spPr>
          <a:xfrm>
            <a:off x="1442428" y="2353874"/>
            <a:ext cx="761400" cy="275100"/>
          </a:xfrm>
          <a:prstGeom prst="rect">
            <a:avLst/>
          </a:prstGeom>
          <a:noFill/>
          <a:ln cap="flat" cmpd="sng" w="38100">
            <a:solidFill>
              <a:srgbClr val="FF0000"/>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id="341" name="Google Shape;341;p48"/>
          <p:cNvPicPr preferRelativeResize="0"/>
          <p:nvPr/>
        </p:nvPicPr>
        <p:blipFill rotWithShape="1">
          <a:blip r:embed="rId4">
            <a:alphaModFix/>
          </a:blip>
          <a:srcRect b="0" l="0" r="0" t="0"/>
          <a:stretch/>
        </p:blipFill>
        <p:spPr>
          <a:xfrm>
            <a:off x="1385648" y="2992438"/>
            <a:ext cx="884100" cy="396900"/>
          </a:xfrm>
          <a:prstGeom prst="rect">
            <a:avLst/>
          </a:prstGeom>
          <a:noFill/>
          <a:ln>
            <a:noFill/>
          </a:ln>
        </p:spPr>
      </p:pic>
      <p:pic>
        <p:nvPicPr>
          <p:cNvPr id="342" name="Google Shape;342;p48"/>
          <p:cNvPicPr preferRelativeResize="0"/>
          <p:nvPr/>
        </p:nvPicPr>
        <p:blipFill rotWithShape="1">
          <a:blip r:embed="rId5">
            <a:alphaModFix/>
          </a:blip>
          <a:srcRect b="0" l="0" r="0" t="0"/>
          <a:stretch/>
        </p:blipFill>
        <p:spPr>
          <a:xfrm>
            <a:off x="7468349" y="2849563"/>
            <a:ext cx="884100" cy="396900"/>
          </a:xfrm>
          <a:prstGeom prst="rect">
            <a:avLst/>
          </a:prstGeom>
          <a:noFill/>
          <a:ln>
            <a:noFill/>
          </a:ln>
        </p:spPr>
      </p:pic>
      <p:pic>
        <p:nvPicPr>
          <p:cNvPr id="343" name="Google Shape;343;p48"/>
          <p:cNvPicPr preferRelativeResize="0"/>
          <p:nvPr/>
        </p:nvPicPr>
        <p:blipFill rotWithShape="1">
          <a:blip r:embed="rId4">
            <a:alphaModFix/>
          </a:blip>
          <a:srcRect b="0" l="0" r="0" t="0"/>
          <a:stretch/>
        </p:blipFill>
        <p:spPr>
          <a:xfrm>
            <a:off x="7123261" y="3472264"/>
            <a:ext cx="884100" cy="396900"/>
          </a:xfrm>
          <a:prstGeom prst="rect">
            <a:avLst/>
          </a:prstGeom>
          <a:noFill/>
          <a:ln>
            <a:noFill/>
          </a:ln>
        </p:spPr>
      </p:pic>
      <p:pic>
        <p:nvPicPr>
          <p:cNvPr id="344" name="Google Shape;344;p48"/>
          <p:cNvPicPr preferRelativeResize="0"/>
          <p:nvPr/>
        </p:nvPicPr>
        <p:blipFill rotWithShape="1">
          <a:blip r:embed="rId4">
            <a:alphaModFix/>
          </a:blip>
          <a:srcRect b="0" l="0" r="0" t="0"/>
          <a:stretch/>
        </p:blipFill>
        <p:spPr>
          <a:xfrm>
            <a:off x="1132036" y="3594370"/>
            <a:ext cx="884100" cy="396900"/>
          </a:xfrm>
          <a:prstGeom prst="rect">
            <a:avLst/>
          </a:prstGeom>
          <a:noFill/>
          <a:ln>
            <a:noFill/>
          </a:ln>
        </p:spPr>
      </p:pic>
      <p:grpSp>
        <p:nvGrpSpPr>
          <p:cNvPr id="345" name="Google Shape;345;p48"/>
          <p:cNvGrpSpPr/>
          <p:nvPr/>
        </p:nvGrpSpPr>
        <p:grpSpPr>
          <a:xfrm>
            <a:off x="2888527" y="2445232"/>
            <a:ext cx="3352800" cy="1572819"/>
            <a:chOff x="3163048" y="627233"/>
            <a:chExt cx="3352800" cy="1876425"/>
          </a:xfrm>
        </p:grpSpPr>
        <p:sp>
          <p:nvSpPr>
            <p:cNvPr id="346" name="Google Shape;346;p48"/>
            <p:cNvSpPr/>
            <p:nvPr/>
          </p:nvSpPr>
          <p:spPr>
            <a:xfrm rot="10800000">
              <a:off x="3163048" y="627233"/>
              <a:ext cx="3352800" cy="1876425"/>
            </a:xfrm>
            <a:prstGeom prst="homePlate">
              <a:avLst>
                <a:gd fmla="val 50000" name="adj"/>
              </a:avLst>
            </a:prstGeom>
            <a:solidFill>
              <a:srgbClr val="C5D8F1"/>
            </a:solidFill>
            <a:ln>
              <a:noFill/>
            </a:ln>
            <a:effectLst>
              <a:outerShdw blurRad="57785" algn="ctr" dir="3180000" dist="33020">
                <a:srgbClr val="000000">
                  <a:alpha val="29803"/>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400">
                <a:solidFill>
                  <a:schemeClr val="lt1"/>
                </a:solidFill>
                <a:latin typeface="Arial"/>
                <a:ea typeface="Arial"/>
                <a:cs typeface="Arial"/>
                <a:sym typeface="Arial"/>
              </a:endParaRPr>
            </a:p>
          </p:txBody>
        </p:sp>
        <p:sp>
          <p:nvSpPr>
            <p:cNvPr id="347" name="Google Shape;347;p48"/>
            <p:cNvSpPr/>
            <p:nvPr/>
          </p:nvSpPr>
          <p:spPr>
            <a:xfrm>
              <a:off x="3883847" y="740354"/>
              <a:ext cx="2537700" cy="390300"/>
            </a:xfrm>
            <a:prstGeom prst="homePlate">
              <a:avLst>
                <a:gd fmla="val 0" name="adj"/>
              </a:avLst>
            </a:prstGeom>
            <a:solidFill>
              <a:srgbClr val="C5D8F1"/>
            </a:solidFill>
            <a:ln>
              <a:noFill/>
            </a:ln>
            <a:effectLst>
              <a:outerShdw blurRad="57785" algn="ctr" dir="3180000" dist="33020">
                <a:srgbClr val="000000">
                  <a:alpha val="29803"/>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b="1" lang="en-GB" sz="1200">
                  <a:solidFill>
                    <a:schemeClr val="dk1"/>
                  </a:solidFill>
                  <a:latin typeface="Roboto"/>
                  <a:ea typeface="Roboto"/>
                  <a:cs typeface="Roboto"/>
                  <a:sym typeface="Roboto"/>
                </a:rPr>
                <a:t>TradeConfirmation</a:t>
              </a:r>
              <a:endParaRPr b="1" sz="1200">
                <a:solidFill>
                  <a:schemeClr val="dk1"/>
                </a:solidFill>
                <a:latin typeface="Roboto"/>
                <a:ea typeface="Roboto"/>
                <a:cs typeface="Roboto"/>
                <a:sym typeface="Roboto"/>
              </a:endParaRPr>
            </a:p>
          </p:txBody>
        </p:sp>
        <p:sp>
          <p:nvSpPr>
            <p:cNvPr id="348" name="Google Shape;348;p48"/>
            <p:cNvSpPr/>
            <p:nvPr/>
          </p:nvSpPr>
          <p:spPr>
            <a:xfrm>
              <a:off x="3813421" y="1216195"/>
              <a:ext cx="2608200" cy="1109700"/>
            </a:xfrm>
            <a:prstGeom prst="homePlate">
              <a:avLst>
                <a:gd fmla="val 677" name="adj"/>
              </a:avLst>
            </a:prstGeom>
            <a:solidFill>
              <a:srgbClr val="C5D8F1"/>
            </a:solidFill>
            <a:ln>
              <a:noFill/>
            </a:ln>
            <a:effectLst>
              <a:outerShdw blurRad="57785" algn="ctr" dir="3180000" dist="33020">
                <a:srgbClr val="000000">
                  <a:alpha val="29803"/>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rPr lang="en-GB" sz="1200">
                  <a:solidFill>
                    <a:schemeClr val="dk1"/>
                  </a:solidFill>
                  <a:latin typeface="Roboto"/>
                  <a:ea typeface="Roboto"/>
                  <a:cs typeface="Roboto"/>
                  <a:sym typeface="Roboto"/>
                </a:rPr>
                <a:t>TradeID</a:t>
              </a:r>
              <a:r>
                <a:rPr lang="en-GB" sz="1200">
                  <a:solidFill>
                    <a:schemeClr val="dk1"/>
                  </a:solidFill>
                  <a:latin typeface="Roboto"/>
                  <a:ea typeface="Roboto"/>
                  <a:cs typeface="Roboto"/>
                  <a:sym typeface="Roboto"/>
                </a:rPr>
                <a:t>               </a:t>
              </a:r>
              <a:r>
                <a:rPr lang="en-GB" sz="1200">
                  <a:solidFill>
                    <a:schemeClr val="dk1"/>
                  </a:solidFill>
                  <a:latin typeface="Roboto"/>
                  <a:ea typeface="Roboto"/>
                  <a:cs typeface="Roboto"/>
                  <a:sym typeface="Roboto"/>
                </a:rPr>
                <a:t>= 1234</a:t>
              </a:r>
              <a:endParaRPr sz="1200">
                <a:latin typeface="Roboto"/>
                <a:ea typeface="Roboto"/>
                <a:cs typeface="Roboto"/>
                <a:sym typeface="Roboto"/>
              </a:endParaRPr>
            </a:p>
            <a:p>
              <a:pPr indent="0" lvl="0" marL="0" marR="0" rtl="0" algn="l">
                <a:spcBef>
                  <a:spcPts val="0"/>
                </a:spcBef>
                <a:spcAft>
                  <a:spcPts val="0"/>
                </a:spcAft>
                <a:buNone/>
              </a:pPr>
              <a:r>
                <a:rPr lang="en-GB" sz="1200">
                  <a:solidFill>
                    <a:schemeClr val="dk1"/>
                  </a:solidFill>
                  <a:latin typeface="Roboto"/>
                  <a:ea typeface="Roboto"/>
                  <a:cs typeface="Roboto"/>
                  <a:sym typeface="Roboto"/>
                </a:rPr>
                <a:t>TradeDate</a:t>
              </a:r>
              <a:r>
                <a:rPr lang="en-GB" sz="1200">
                  <a:solidFill>
                    <a:schemeClr val="dk1"/>
                  </a:solidFill>
                  <a:latin typeface="Roboto"/>
                  <a:ea typeface="Roboto"/>
                  <a:cs typeface="Roboto"/>
                  <a:sym typeface="Roboto"/>
                </a:rPr>
                <a:t>           </a:t>
              </a:r>
              <a:r>
                <a:rPr lang="en-GB" sz="1200">
                  <a:solidFill>
                    <a:schemeClr val="dk1"/>
                  </a:solidFill>
                  <a:latin typeface="Roboto"/>
                  <a:ea typeface="Roboto"/>
                  <a:cs typeface="Roboto"/>
                  <a:sym typeface="Roboto"/>
                </a:rPr>
                <a:t>= 01/01/2013</a:t>
              </a:r>
              <a:endParaRPr sz="1200">
                <a:latin typeface="Roboto"/>
                <a:ea typeface="Roboto"/>
                <a:cs typeface="Roboto"/>
                <a:sym typeface="Roboto"/>
              </a:endParaRPr>
            </a:p>
            <a:p>
              <a:pPr indent="0" lvl="0" marL="0" marR="0" rtl="0" algn="l">
                <a:spcBef>
                  <a:spcPts val="0"/>
                </a:spcBef>
                <a:spcAft>
                  <a:spcPts val="0"/>
                </a:spcAft>
                <a:buNone/>
              </a:pPr>
              <a:r>
                <a:rPr lang="en-GB" sz="1200">
                  <a:solidFill>
                    <a:schemeClr val="dk1"/>
                  </a:solidFill>
                  <a:latin typeface="Roboto"/>
                  <a:ea typeface="Roboto"/>
                  <a:cs typeface="Roboto"/>
                  <a:sym typeface="Roboto"/>
                </a:rPr>
                <a:t>TradeTime </a:t>
              </a:r>
              <a:r>
                <a:rPr lang="en-GB" sz="1200">
                  <a:solidFill>
                    <a:schemeClr val="dk1"/>
                  </a:solidFill>
                  <a:latin typeface="Roboto"/>
                  <a:ea typeface="Roboto"/>
                  <a:cs typeface="Roboto"/>
                  <a:sym typeface="Roboto"/>
                </a:rPr>
                <a:t>         </a:t>
              </a:r>
              <a:r>
                <a:rPr lang="en-GB" sz="1200">
                  <a:solidFill>
                    <a:schemeClr val="dk1"/>
                  </a:solidFill>
                  <a:latin typeface="Roboto"/>
                  <a:ea typeface="Roboto"/>
                  <a:cs typeface="Roboto"/>
                  <a:sym typeface="Roboto"/>
                </a:rPr>
                <a:t>= 14:30</a:t>
              </a:r>
              <a:endParaRPr sz="1200">
                <a:latin typeface="Roboto"/>
                <a:ea typeface="Roboto"/>
                <a:cs typeface="Roboto"/>
                <a:sym typeface="Roboto"/>
              </a:endParaRPr>
            </a:p>
            <a:p>
              <a:pPr indent="0" lvl="0" marL="0" marR="0" rtl="0" algn="l">
                <a:spcBef>
                  <a:spcPts val="0"/>
                </a:spcBef>
                <a:spcAft>
                  <a:spcPts val="0"/>
                </a:spcAft>
                <a:buNone/>
              </a:pPr>
              <a:r>
                <a:rPr lang="en-GB" sz="1200">
                  <a:solidFill>
                    <a:schemeClr val="dk1"/>
                  </a:solidFill>
                  <a:latin typeface="Roboto"/>
                  <a:ea typeface="Roboto"/>
                  <a:cs typeface="Roboto"/>
                  <a:sym typeface="Roboto"/>
                </a:rPr>
                <a:t>Rate</a:t>
              </a:r>
              <a:r>
                <a:rPr lang="en-GB" sz="1200">
                  <a:solidFill>
                    <a:schemeClr val="dk1"/>
                  </a:solidFill>
                  <a:latin typeface="Roboto"/>
                  <a:ea typeface="Roboto"/>
                  <a:cs typeface="Roboto"/>
                  <a:sym typeface="Roboto"/>
                </a:rPr>
                <a:t>                     </a:t>
              </a:r>
              <a:r>
                <a:rPr lang="en-GB" sz="1200">
                  <a:solidFill>
                    <a:schemeClr val="dk1"/>
                  </a:solidFill>
                  <a:latin typeface="Roboto"/>
                  <a:ea typeface="Roboto"/>
                  <a:cs typeface="Roboto"/>
                  <a:sym typeface="Roboto"/>
                </a:rPr>
                <a:t>= 1.23456</a:t>
              </a:r>
              <a:endParaRPr sz="1200">
                <a:solidFill>
                  <a:schemeClr val="dk1"/>
                </a:solidFill>
                <a:latin typeface="Roboto"/>
                <a:ea typeface="Roboto"/>
                <a:cs typeface="Roboto"/>
                <a:sym typeface="Roboto"/>
              </a:endParaRPr>
            </a:p>
          </p:txBody>
        </p:sp>
      </p:grpSp>
      <p:pic>
        <p:nvPicPr>
          <p:cNvPr id="349" name="Google Shape;349;p48"/>
          <p:cNvPicPr preferRelativeResize="0"/>
          <p:nvPr/>
        </p:nvPicPr>
        <p:blipFill rotWithShape="1">
          <a:blip r:embed="rId5">
            <a:alphaModFix/>
          </a:blip>
          <a:srcRect b="0" l="0" r="0" t="0"/>
          <a:stretch/>
        </p:blipFill>
        <p:spPr>
          <a:xfrm>
            <a:off x="6070510" y="4135438"/>
            <a:ext cx="884100" cy="396900"/>
          </a:xfrm>
          <a:prstGeom prst="rect">
            <a:avLst/>
          </a:prstGeom>
          <a:noFill/>
          <a:ln>
            <a:noFill/>
          </a:ln>
        </p:spPr>
      </p:pic>
      <p:pic>
        <p:nvPicPr>
          <p:cNvPr id="350" name="Google Shape;350;p48"/>
          <p:cNvPicPr preferRelativeResize="0"/>
          <p:nvPr/>
        </p:nvPicPr>
        <p:blipFill rotWithShape="1">
          <a:blip r:embed="rId5">
            <a:alphaModFix/>
          </a:blip>
          <a:srcRect b="0" l="0" r="0" t="0"/>
          <a:stretch/>
        </p:blipFill>
        <p:spPr>
          <a:xfrm>
            <a:off x="104249" y="4181474"/>
            <a:ext cx="884100" cy="396900"/>
          </a:xfrm>
          <a:prstGeom prst="rect">
            <a:avLst/>
          </a:prstGeom>
          <a:noFill/>
          <a:ln>
            <a:noFill/>
          </a:ln>
        </p:spPr>
      </p:pic>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3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4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309"/>
                                        </p:tgtEl>
                                        <p:attrNameLst>
                                          <p:attrName>style.visibility</p:attrName>
                                        </p:attrNameLst>
                                      </p:cBhvr>
                                      <p:to>
                                        <p:strVal val="visible"/>
                                      </p:to>
                                    </p:set>
                                    <p:anim calcmode="lin" valueType="num">
                                      <p:cBhvr additive="base">
                                        <p:cTn dur="500"/>
                                        <p:tgtEl>
                                          <p:spTgt spid="309"/>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341"/>
                                        </p:tgtEl>
                                        <p:attrNameLst>
                                          <p:attrName>style.visibility</p:attrName>
                                        </p:attrNameLst>
                                      </p:cBhvr>
                                      <p:to>
                                        <p:strVal val="visible"/>
                                      </p:to>
                                    </p:set>
                                    <p:animEffect filter="fade" transition="in">
                                      <p:cBhvr>
                                        <p:cTn dur="500"/>
                                        <p:tgtEl>
                                          <p:spTgt spid="341"/>
                                        </p:tgtEl>
                                      </p:cBhvr>
                                    </p:animEffect>
                                  </p:childTnLst>
                                </p:cTn>
                              </p:par>
                              <p:par>
                                <p:cTn fill="hold" nodeType="withEffect" presetClass="exit" presetID="10" presetSubtype="0">
                                  <p:stCondLst>
                                    <p:cond delay="0"/>
                                  </p:stCondLst>
                                  <p:childTnLst>
                                    <p:animEffect filter="fade" transition="out">
                                      <p:cBhvr>
                                        <p:cTn dur="500"/>
                                        <p:tgtEl>
                                          <p:spTgt spid="340"/>
                                        </p:tgtEl>
                                      </p:cBhvr>
                                    </p:animEffect>
                                    <p:set>
                                      <p:cBhvr>
                                        <p:cTn dur="1" fill="hold">
                                          <p:stCondLst>
                                            <p:cond delay="500"/>
                                          </p:stCondLst>
                                        </p:cTn>
                                        <p:tgtEl>
                                          <p:spTgt spid="34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2">
                                  <p:stCondLst>
                                    <p:cond delay="0"/>
                                  </p:stCondLst>
                                  <p:childTnLst>
                                    <p:anim calcmode="lin" valueType="num">
                                      <p:cBhvr additive="base">
                                        <p:cTn dur="500"/>
                                        <p:tgtEl>
                                          <p:spTgt spid="309"/>
                                        </p:tgtEl>
                                        <p:attrNameLst>
                                          <p:attrName>ppt_x</p:attrName>
                                        </p:attrNameLst>
                                      </p:cBhvr>
                                      <p:tavLst>
                                        <p:tav fmla="" tm="0">
                                          <p:val>
                                            <p:strVal val="#ppt_x"/>
                                          </p:val>
                                        </p:tav>
                                        <p:tav fmla="" tm="100000">
                                          <p:val>
                                            <p:strVal val="#ppt_x+1"/>
                                          </p:val>
                                        </p:tav>
                                      </p:tavLst>
                                    </p:anim>
                                    <p:set>
                                      <p:cBhvr>
                                        <p:cTn dur="1" fill="hold">
                                          <p:stCondLst>
                                            <p:cond delay="500"/>
                                          </p:stCondLst>
                                        </p:cTn>
                                        <p:tgtEl>
                                          <p:spTgt spid="309"/>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33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4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05"/>
                                        </p:tgtEl>
                                        <p:attrNameLst>
                                          <p:attrName>style.visibility</p:attrName>
                                        </p:attrNameLst>
                                      </p:cBhvr>
                                      <p:to>
                                        <p:strVal val="visible"/>
                                      </p:to>
                                    </p:set>
                                    <p:anim calcmode="lin" valueType="num">
                                      <p:cBhvr additive="base">
                                        <p:cTn dur="500"/>
                                        <p:tgtEl>
                                          <p:spTgt spid="305"/>
                                        </p:tgtEl>
                                        <p:attrNameLst>
                                          <p:attrName>ppt_x</p:attrName>
                                        </p:attrNameLst>
                                      </p:cBhvr>
                                      <p:tavLst>
                                        <p:tav fmla="" tm="0">
                                          <p:val>
                                            <p:strVal val="#ppt_x+1"/>
                                          </p:val>
                                        </p:tav>
                                        <p:tav fmla="" tm="100000">
                                          <p:val>
                                            <p:strVal val="#ppt_x"/>
                                          </p:val>
                                        </p:tav>
                                      </p:tavLst>
                                    </p:anim>
                                  </p:childTnLst>
                                </p:cTn>
                              </p:par>
                              <p:par>
                                <p:cTn fill="hold" nodeType="withEffect" presetClass="entr" presetID="10" presetSubtype="0">
                                  <p:stCondLst>
                                    <p:cond delay="0"/>
                                  </p:stCondLst>
                                  <p:childTnLst>
                                    <p:set>
                                      <p:cBhvr>
                                        <p:cTn dur="1" fill="hold">
                                          <p:stCondLst>
                                            <p:cond delay="0"/>
                                          </p:stCondLst>
                                        </p:cTn>
                                        <p:tgtEl>
                                          <p:spTgt spid="343"/>
                                        </p:tgtEl>
                                        <p:attrNameLst>
                                          <p:attrName>style.visibility</p:attrName>
                                        </p:attrNameLst>
                                      </p:cBhvr>
                                      <p:to>
                                        <p:strVal val="visible"/>
                                      </p:to>
                                    </p:set>
                                    <p:animEffect filter="fade" transition="in">
                                      <p:cBhvr>
                                        <p:cTn dur="500"/>
                                        <p:tgtEl>
                                          <p:spTgt spid="343"/>
                                        </p:tgtEl>
                                      </p:cBhvr>
                                    </p:animEffect>
                                  </p:childTnLst>
                                </p:cTn>
                              </p:par>
                              <p:par>
                                <p:cTn fill="hold" nodeType="withEffect" presetClass="exit" presetID="10" presetSubtype="0">
                                  <p:stCondLst>
                                    <p:cond delay="0"/>
                                  </p:stCondLst>
                                  <p:childTnLst>
                                    <p:animEffect filter="fade" transition="out">
                                      <p:cBhvr>
                                        <p:cTn dur="500"/>
                                        <p:tgtEl>
                                          <p:spTgt spid="342"/>
                                        </p:tgtEl>
                                      </p:cBhvr>
                                    </p:animEffect>
                                    <p:set>
                                      <p:cBhvr>
                                        <p:cTn dur="1" fill="hold">
                                          <p:stCondLst>
                                            <p:cond delay="500"/>
                                          </p:stCondLst>
                                        </p:cTn>
                                        <p:tgtEl>
                                          <p:spTgt spid="34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8">
                                  <p:stCondLst>
                                    <p:cond delay="0"/>
                                  </p:stCondLst>
                                  <p:childTnLst>
                                    <p:anim calcmode="lin" valueType="num">
                                      <p:cBhvr additive="base">
                                        <p:cTn dur="500"/>
                                        <p:tgtEl>
                                          <p:spTgt spid="305"/>
                                        </p:tgtEl>
                                        <p:attrNameLst>
                                          <p:attrName>ppt_x</p:attrName>
                                        </p:attrNameLst>
                                      </p:cBhvr>
                                      <p:tavLst>
                                        <p:tav fmla="" tm="0">
                                          <p:val>
                                            <p:strVal val="#ppt_x"/>
                                          </p:val>
                                        </p:tav>
                                        <p:tav fmla="" tm="100000">
                                          <p:val>
                                            <p:strVal val="#ppt_x-1"/>
                                          </p:val>
                                        </p:tav>
                                      </p:tavLst>
                                    </p:anim>
                                    <p:set>
                                      <p:cBhvr>
                                        <p:cTn dur="1" fill="hold">
                                          <p:stCondLst>
                                            <p:cond delay="500"/>
                                          </p:stCondLst>
                                        </p:cTn>
                                        <p:tgtEl>
                                          <p:spTgt spid="305"/>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344"/>
                                        </p:tgtEl>
                                        <p:attrNameLst>
                                          <p:attrName>style.visibility</p:attrName>
                                        </p:attrNameLst>
                                      </p:cBhvr>
                                      <p:to>
                                        <p:strVal val="visible"/>
                                      </p:to>
                                    </p:set>
                                    <p:animEffect filter="fade" transition="in">
                                      <p:cBhvr>
                                        <p:cTn dur="500"/>
                                        <p:tgtEl>
                                          <p:spTgt spid="344"/>
                                        </p:tgtEl>
                                      </p:cBhvr>
                                    </p:animEffect>
                                  </p:childTnLst>
                                </p:cTn>
                              </p:par>
                              <p:par>
                                <p:cTn fill="hold" nodeType="withEffect" presetClass="exit" presetID="10" presetSubtype="0">
                                  <p:stCondLst>
                                    <p:cond delay="0"/>
                                  </p:stCondLst>
                                  <p:childTnLst>
                                    <p:animEffect filter="fade" transition="out">
                                      <p:cBhvr>
                                        <p:cTn dur="500"/>
                                        <p:tgtEl>
                                          <p:spTgt spid="341"/>
                                        </p:tgtEl>
                                      </p:cBhvr>
                                    </p:animEffect>
                                    <p:set>
                                      <p:cBhvr>
                                        <p:cTn dur="1" fill="hold">
                                          <p:stCondLst>
                                            <p:cond delay="500"/>
                                          </p:stCondLst>
                                        </p:cTn>
                                        <p:tgtEl>
                                          <p:spTgt spid="34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2">
                                  <p:stCondLst>
                                    <p:cond delay="0"/>
                                  </p:stCondLst>
                                  <p:childTnLst>
                                    <p:set>
                                      <p:cBhvr>
                                        <p:cTn dur="1" fill="hold">
                                          <p:stCondLst>
                                            <p:cond delay="0"/>
                                          </p:stCondLst>
                                        </p:cTn>
                                        <p:tgtEl>
                                          <p:spTgt spid="345"/>
                                        </p:tgtEl>
                                        <p:attrNameLst>
                                          <p:attrName>style.visibility</p:attrName>
                                        </p:attrNameLst>
                                      </p:cBhvr>
                                      <p:to>
                                        <p:strVal val="visible"/>
                                      </p:to>
                                    </p:set>
                                    <p:anim calcmode="lin" valueType="num">
                                      <p:cBhvr additive="base">
                                        <p:cTn dur="500"/>
                                        <p:tgtEl>
                                          <p:spTgt spid="345"/>
                                        </p:tgtEl>
                                        <p:attrNameLst>
                                          <p:attrName>ppt_x</p:attrName>
                                        </p:attrNameLst>
                                      </p:cBhvr>
                                      <p:tavLst>
                                        <p:tav fmla="" tm="0">
                                          <p:val>
                                            <p:strVal val="#ppt_x+1"/>
                                          </p:val>
                                        </p:tav>
                                        <p:tav fmla="" tm="100000">
                                          <p:val>
                                            <p:strVal val="#ppt_x"/>
                                          </p:val>
                                        </p:tav>
                                      </p:tavLst>
                                    </p:anim>
                                  </p:childTnLst>
                                </p:cTn>
                              </p:par>
                              <p:par>
                                <p:cTn fill="hold" nodeType="withEffect" presetClass="entr" presetID="1" presetSubtype="0">
                                  <p:stCondLst>
                                    <p:cond delay="0"/>
                                  </p:stCondLst>
                                  <p:childTnLst>
                                    <p:set>
                                      <p:cBhvr>
                                        <p:cTn dur="1" fill="hold">
                                          <p:stCondLst>
                                            <p:cond delay="0"/>
                                          </p:stCondLst>
                                        </p:cTn>
                                        <p:tgtEl>
                                          <p:spTgt spid="349"/>
                                        </p:tgtEl>
                                        <p:attrNameLst>
                                          <p:attrName>style.visibility</p:attrName>
                                        </p:attrNameLst>
                                      </p:cBhvr>
                                      <p:to>
                                        <p:strVal val="visible"/>
                                      </p:to>
                                    </p:set>
                                  </p:childTnLst>
                                </p:cTn>
                              </p:par>
                              <p:par>
                                <p:cTn fill="hold" nodeType="withEffect" presetClass="exit" presetID="10" presetSubtype="0">
                                  <p:stCondLst>
                                    <p:cond delay="0"/>
                                  </p:stCondLst>
                                  <p:childTnLst>
                                    <p:animEffect filter="fade" transition="out">
                                      <p:cBhvr>
                                        <p:cTn dur="500"/>
                                        <p:tgtEl>
                                          <p:spTgt spid="343"/>
                                        </p:tgtEl>
                                      </p:cBhvr>
                                    </p:animEffect>
                                    <p:set>
                                      <p:cBhvr>
                                        <p:cTn dur="1" fill="hold">
                                          <p:stCondLst>
                                            <p:cond delay="500"/>
                                          </p:stCondLst>
                                        </p:cTn>
                                        <p:tgtEl>
                                          <p:spTgt spid="34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8">
                                  <p:stCondLst>
                                    <p:cond delay="0"/>
                                  </p:stCondLst>
                                  <p:childTnLst>
                                    <p:anim calcmode="lin" valueType="num">
                                      <p:cBhvr additive="base">
                                        <p:cTn dur="500"/>
                                        <p:tgtEl>
                                          <p:spTgt spid="345"/>
                                        </p:tgtEl>
                                        <p:attrNameLst>
                                          <p:attrName>ppt_x</p:attrName>
                                        </p:attrNameLst>
                                      </p:cBhvr>
                                      <p:tavLst>
                                        <p:tav fmla="" tm="0">
                                          <p:val>
                                            <p:strVal val="#ppt_x"/>
                                          </p:val>
                                        </p:tav>
                                        <p:tav fmla="" tm="100000">
                                          <p:val>
                                            <p:strVal val="#ppt_x-1"/>
                                          </p:val>
                                        </p:tav>
                                      </p:tavLst>
                                    </p:anim>
                                    <p:set>
                                      <p:cBhvr>
                                        <p:cTn dur="1" fill="hold">
                                          <p:stCondLst>
                                            <p:cond delay="500"/>
                                          </p:stCondLst>
                                        </p:cTn>
                                        <p:tgtEl>
                                          <p:spTgt spid="34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344"/>
                                        </p:tgtEl>
                                      </p:cBhvr>
                                    </p:animEffect>
                                    <p:set>
                                      <p:cBhvr>
                                        <p:cTn dur="1" fill="hold">
                                          <p:stCondLst>
                                            <p:cond delay="500"/>
                                          </p:stCondLst>
                                        </p:cTn>
                                        <p:tgtEl>
                                          <p:spTgt spid="344"/>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350"/>
                                        </p:tgtEl>
                                        <p:attrNameLst>
                                          <p:attrName>style.visibility</p:attrName>
                                        </p:attrNameLst>
                                      </p:cBhvr>
                                      <p:to>
                                        <p:strVal val="visible"/>
                                      </p:to>
                                    </p:set>
                                    <p:animEffect filter="fade" transition="in">
                                      <p:cBhvr>
                                        <p:cTn dur="500"/>
                                        <p:tgtEl>
                                          <p:spTgt spid="350"/>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4" name="Shape 354"/>
        <p:cNvGrpSpPr/>
        <p:nvPr/>
      </p:nvGrpSpPr>
      <p:grpSpPr>
        <a:xfrm>
          <a:off x="0" y="0"/>
          <a:ext cx="0" cy="0"/>
          <a:chOff x="0" y="0"/>
          <a:chExt cx="0" cy="0"/>
        </a:xfrm>
      </p:grpSpPr>
      <p:sp>
        <p:nvSpPr>
          <p:cNvPr id="355" name="Google Shape;355;p49"/>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a:t>Trading in the Caplin Stack</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50"/>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Review – Caplin Messaging I</a:t>
            </a:r>
            <a:endParaRPr b="0" i="0" sz="4000" u="none" cap="none" strike="noStrike">
              <a:solidFill>
                <a:schemeClr val="dk1"/>
              </a:solidFill>
              <a:latin typeface="Roboto"/>
              <a:ea typeface="Roboto"/>
              <a:cs typeface="Roboto"/>
              <a:sym typeface="Roboto"/>
            </a:endParaRPr>
          </a:p>
        </p:txBody>
      </p:sp>
      <p:pic>
        <p:nvPicPr>
          <p:cNvPr id="362" name="Google Shape;362;p50"/>
          <p:cNvPicPr preferRelativeResize="0"/>
          <p:nvPr/>
        </p:nvPicPr>
        <p:blipFill rotWithShape="1">
          <a:blip r:embed="rId3">
            <a:alphaModFix/>
          </a:blip>
          <a:srcRect b="0" l="0" r="0" t="0"/>
          <a:stretch/>
        </p:blipFill>
        <p:spPr>
          <a:xfrm>
            <a:off x="1631156" y="1249363"/>
            <a:ext cx="1219200" cy="566700"/>
          </a:xfrm>
          <a:prstGeom prst="rect">
            <a:avLst/>
          </a:prstGeom>
          <a:noFill/>
          <a:ln>
            <a:noFill/>
          </a:ln>
        </p:spPr>
      </p:pic>
      <p:pic>
        <p:nvPicPr>
          <p:cNvPr id="363" name="Google Shape;363;p50"/>
          <p:cNvPicPr preferRelativeResize="0"/>
          <p:nvPr/>
        </p:nvPicPr>
        <p:blipFill rotWithShape="1">
          <a:blip r:embed="rId4">
            <a:alphaModFix/>
          </a:blip>
          <a:srcRect b="0" l="0" r="0" t="0"/>
          <a:stretch/>
        </p:blipFill>
        <p:spPr>
          <a:xfrm>
            <a:off x="804863" y="2674939"/>
            <a:ext cx="2871900" cy="281100"/>
          </a:xfrm>
          <a:prstGeom prst="rect">
            <a:avLst/>
          </a:prstGeom>
          <a:noFill/>
          <a:ln>
            <a:noFill/>
          </a:ln>
        </p:spPr>
      </p:pic>
      <p:pic>
        <p:nvPicPr>
          <p:cNvPr id="364" name="Google Shape;364;p50"/>
          <p:cNvPicPr preferRelativeResize="0"/>
          <p:nvPr/>
        </p:nvPicPr>
        <p:blipFill rotWithShape="1">
          <a:blip r:embed="rId5">
            <a:alphaModFix/>
          </a:blip>
          <a:srcRect b="0" l="0" r="0" t="0"/>
          <a:stretch/>
        </p:blipFill>
        <p:spPr>
          <a:xfrm>
            <a:off x="1777206" y="3657601"/>
            <a:ext cx="927000" cy="523800"/>
          </a:xfrm>
          <a:prstGeom prst="rect">
            <a:avLst/>
          </a:prstGeom>
          <a:noFill/>
          <a:ln>
            <a:noFill/>
          </a:ln>
        </p:spPr>
      </p:pic>
      <p:pic>
        <p:nvPicPr>
          <p:cNvPr id="365" name="Google Shape;365;p50"/>
          <p:cNvPicPr preferRelativeResize="0"/>
          <p:nvPr/>
        </p:nvPicPr>
        <p:blipFill rotWithShape="1">
          <a:blip r:embed="rId6">
            <a:alphaModFix/>
          </a:blip>
          <a:srcRect b="0" l="0" r="0" t="0"/>
          <a:stretch/>
        </p:blipFill>
        <p:spPr>
          <a:xfrm>
            <a:off x="158749" y="4405313"/>
            <a:ext cx="4164000" cy="665100"/>
          </a:xfrm>
          <a:prstGeom prst="rect">
            <a:avLst/>
          </a:prstGeom>
          <a:noFill/>
          <a:ln>
            <a:noFill/>
          </a:ln>
        </p:spPr>
      </p:pic>
      <p:cxnSp>
        <p:nvCxnSpPr>
          <p:cNvPr id="366" name="Google Shape;366;p50"/>
          <p:cNvCxnSpPr>
            <a:stCxn id="362" idx="2"/>
          </p:cNvCxnSpPr>
          <p:nvPr/>
        </p:nvCxnSpPr>
        <p:spPr>
          <a:xfrm>
            <a:off x="2240756" y="1816063"/>
            <a:ext cx="0" cy="7269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367" name="Google Shape;367;p50"/>
          <p:cNvSpPr txBox="1"/>
          <p:nvPr/>
        </p:nvSpPr>
        <p:spPr>
          <a:xfrm>
            <a:off x="2240755" y="1994971"/>
            <a:ext cx="27711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REQUEST </a:t>
            </a:r>
            <a:r>
              <a:rPr b="1" lang="en-GB">
                <a:solidFill>
                  <a:schemeClr val="dk1"/>
                </a:solidFill>
                <a:latin typeface="Roboto"/>
                <a:ea typeface="Roboto"/>
                <a:cs typeface="Roboto"/>
                <a:sym typeface="Roboto"/>
              </a:rPr>
              <a:t>/FX/GBPUSD</a:t>
            </a:r>
            <a:endParaRPr b="1">
              <a:solidFill>
                <a:schemeClr val="dk1"/>
              </a:solidFill>
              <a:latin typeface="Roboto"/>
              <a:ea typeface="Roboto"/>
              <a:cs typeface="Roboto"/>
              <a:sym typeface="Roboto"/>
            </a:endParaRPr>
          </a:p>
        </p:txBody>
      </p:sp>
      <p:sp>
        <p:nvSpPr>
          <p:cNvPr id="368" name="Google Shape;368;p50"/>
          <p:cNvSpPr txBox="1"/>
          <p:nvPr/>
        </p:nvSpPr>
        <p:spPr>
          <a:xfrm>
            <a:off x="3789901" y="2630765"/>
            <a:ext cx="45621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MAP </a:t>
            </a:r>
            <a:r>
              <a:rPr b="1" lang="en-GB">
                <a:solidFill>
                  <a:schemeClr val="dk1"/>
                </a:solidFill>
                <a:latin typeface="Roboto"/>
                <a:ea typeface="Roboto"/>
                <a:cs typeface="Roboto"/>
                <a:sym typeface="Roboto"/>
              </a:rPr>
              <a:t>/FX/GBPUSD </a:t>
            </a:r>
            <a:r>
              <a:rPr lang="en-GB">
                <a:solidFill>
                  <a:schemeClr val="dk1"/>
                </a:solidFill>
                <a:latin typeface="Roboto"/>
                <a:ea typeface="Roboto"/>
                <a:cs typeface="Roboto"/>
                <a:sym typeface="Roboto"/>
              </a:rPr>
              <a:t>TO</a:t>
            </a:r>
            <a:r>
              <a:rPr b="1" lang="en-GB">
                <a:solidFill>
                  <a:schemeClr val="dk1"/>
                </a:solidFill>
                <a:latin typeface="Roboto"/>
                <a:ea typeface="Roboto"/>
                <a:cs typeface="Roboto"/>
                <a:sym typeface="Roboto"/>
              </a:rPr>
              <a:t> /FX/GBPUSD/tier1</a:t>
            </a:r>
            <a:endParaRPr b="1">
              <a:solidFill>
                <a:schemeClr val="dk1"/>
              </a:solidFill>
              <a:latin typeface="Roboto"/>
              <a:ea typeface="Roboto"/>
              <a:cs typeface="Roboto"/>
              <a:sym typeface="Roboto"/>
            </a:endParaRPr>
          </a:p>
        </p:txBody>
      </p:sp>
      <p:cxnSp>
        <p:nvCxnSpPr>
          <p:cNvPr id="369" name="Google Shape;369;p50"/>
          <p:cNvCxnSpPr/>
          <p:nvPr/>
        </p:nvCxnSpPr>
        <p:spPr>
          <a:xfrm>
            <a:off x="2240760" y="3044032"/>
            <a:ext cx="0" cy="548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370" name="Google Shape;370;p50"/>
          <p:cNvSpPr txBox="1"/>
          <p:nvPr/>
        </p:nvSpPr>
        <p:spPr>
          <a:xfrm>
            <a:off x="2240759" y="3133466"/>
            <a:ext cx="33225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REQUEST </a:t>
            </a:r>
            <a:r>
              <a:rPr b="1" lang="en-GB">
                <a:solidFill>
                  <a:schemeClr val="dk1"/>
                </a:solidFill>
                <a:latin typeface="Roboto"/>
                <a:ea typeface="Roboto"/>
                <a:cs typeface="Roboto"/>
                <a:sym typeface="Roboto"/>
              </a:rPr>
              <a:t>/FX/GBPUSD/tier1</a:t>
            </a:r>
            <a:endParaRPr b="1">
              <a:solidFill>
                <a:schemeClr val="dk1"/>
              </a:solidFill>
              <a:latin typeface="Roboto"/>
              <a:ea typeface="Roboto"/>
              <a:cs typeface="Roboto"/>
              <a:sym typeface="Roboto"/>
            </a:endParaRPr>
          </a:p>
        </p:txBody>
      </p:sp>
      <p:sp>
        <p:nvSpPr>
          <p:cNvPr id="371" name="Google Shape;371;p50"/>
          <p:cNvSpPr txBox="1"/>
          <p:nvPr/>
        </p:nvSpPr>
        <p:spPr>
          <a:xfrm>
            <a:off x="3789901" y="2401152"/>
            <a:ext cx="4857000" cy="692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USE CONFIG TO DETERMINE WHICH</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ADAPTER TO REQUEST</a:t>
            </a:r>
            <a:r>
              <a:rPr b="1" lang="en-GB">
                <a:solidFill>
                  <a:schemeClr val="dk1"/>
                </a:solidFill>
                <a:latin typeface="Roboto"/>
                <a:ea typeface="Roboto"/>
                <a:cs typeface="Roboto"/>
                <a:sym typeface="Roboto"/>
              </a:rPr>
              <a:t> /FX/GBPUSD/tier1</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FROM</a:t>
            </a:r>
            <a:endParaRPr>
              <a:solidFill>
                <a:schemeClr val="dk1"/>
              </a:solidFill>
              <a:latin typeface="Roboto"/>
              <a:ea typeface="Roboto"/>
              <a:cs typeface="Roboto"/>
              <a:sym typeface="Roboto"/>
            </a:endParaRPr>
          </a:p>
        </p:txBody>
      </p:sp>
      <p:sp>
        <p:nvSpPr>
          <p:cNvPr id="372" name="Google Shape;372;p50"/>
          <p:cNvSpPr txBox="1"/>
          <p:nvPr/>
        </p:nvSpPr>
        <p:spPr>
          <a:xfrm>
            <a:off x="2704307" y="3734871"/>
            <a:ext cx="58104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GET THE INFORMATION FROM THE BANK SYSTEM</a:t>
            </a:r>
            <a:endParaRPr b="1">
              <a:solidFill>
                <a:schemeClr val="dk1"/>
              </a:solidFill>
              <a:latin typeface="Roboto"/>
              <a:ea typeface="Roboto"/>
              <a:cs typeface="Roboto"/>
              <a:sym typeface="Roboto"/>
            </a:endParaRPr>
          </a:p>
        </p:txBody>
      </p:sp>
      <p:cxnSp>
        <p:nvCxnSpPr>
          <p:cNvPr id="373" name="Google Shape;373;p50"/>
          <p:cNvCxnSpPr/>
          <p:nvPr/>
        </p:nvCxnSpPr>
        <p:spPr>
          <a:xfrm rot="10800000">
            <a:off x="2240754" y="3044133"/>
            <a:ext cx="0" cy="548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374" name="Google Shape;374;p50"/>
          <p:cNvSpPr txBox="1"/>
          <p:nvPr/>
        </p:nvSpPr>
        <p:spPr>
          <a:xfrm>
            <a:off x="3676649" y="2780438"/>
            <a:ext cx="3300900" cy="1315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a:solidFill>
                  <a:schemeClr val="dk1"/>
                </a:solidFill>
                <a:latin typeface="Roboto"/>
                <a:ea typeface="Roboto"/>
                <a:cs typeface="Roboto"/>
                <a:sym typeface="Roboto"/>
              </a:rPr>
              <a:t>RECORD</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SUBJECT: </a:t>
            </a:r>
            <a:r>
              <a:rPr b="1" lang="en-GB">
                <a:solidFill>
                  <a:schemeClr val="dk1"/>
                </a:solidFill>
                <a:latin typeface="Roboto"/>
                <a:ea typeface="Roboto"/>
                <a:cs typeface="Roboto"/>
                <a:sym typeface="Roboto"/>
              </a:rPr>
              <a:t>/FX/GBPUSD/tier1</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FIELDS:</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BidPrice=1.2345</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AskPrice=1.2355</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etc</a:t>
            </a:r>
            <a:endParaRPr>
              <a:solidFill>
                <a:schemeClr val="dk1"/>
              </a:solidFill>
              <a:latin typeface="Roboto"/>
              <a:ea typeface="Roboto"/>
              <a:cs typeface="Roboto"/>
              <a:sym typeface="Roboto"/>
            </a:endParaRPr>
          </a:p>
        </p:txBody>
      </p:sp>
      <p:cxnSp>
        <p:nvCxnSpPr>
          <p:cNvPr id="375" name="Google Shape;375;p50"/>
          <p:cNvCxnSpPr/>
          <p:nvPr/>
        </p:nvCxnSpPr>
        <p:spPr>
          <a:xfrm rot="10800000">
            <a:off x="2240759" y="1815974"/>
            <a:ext cx="0" cy="7272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376" name="Google Shape;376;p50"/>
          <p:cNvSpPr txBox="1"/>
          <p:nvPr/>
        </p:nvSpPr>
        <p:spPr>
          <a:xfrm>
            <a:off x="3991101" y="1302474"/>
            <a:ext cx="2749500" cy="1315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a:solidFill>
                  <a:schemeClr val="dk1"/>
                </a:solidFill>
                <a:latin typeface="Roboto"/>
                <a:ea typeface="Roboto"/>
                <a:cs typeface="Roboto"/>
                <a:sym typeface="Roboto"/>
              </a:rPr>
              <a:t>RECORD</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SUBJECT: </a:t>
            </a:r>
            <a:r>
              <a:rPr b="1" lang="en-GB">
                <a:solidFill>
                  <a:schemeClr val="dk1"/>
                </a:solidFill>
                <a:latin typeface="Roboto"/>
                <a:ea typeface="Roboto"/>
                <a:cs typeface="Roboto"/>
                <a:sym typeface="Roboto"/>
              </a:rPr>
              <a:t>/FX/GBPUSD</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FIELDS:</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BidPrice=1.2345</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AskPrice=1.2355</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etc</a:t>
            </a:r>
            <a:endParaRPr>
              <a:solidFill>
                <a:schemeClr val="dk1"/>
              </a:solidFill>
              <a:latin typeface="Roboto"/>
              <a:ea typeface="Roboto"/>
              <a:cs typeface="Roboto"/>
              <a:sym typeface="Roboto"/>
            </a:endParaRPr>
          </a:p>
        </p:txBody>
      </p:sp>
      <p:sp>
        <p:nvSpPr>
          <p:cNvPr id="377" name="Google Shape;377;p50"/>
          <p:cNvSpPr/>
          <p:nvPr/>
        </p:nvSpPr>
        <p:spPr>
          <a:xfrm>
            <a:off x="1777207" y="3657601"/>
            <a:ext cx="942900" cy="523800"/>
          </a:xfrm>
          <a:prstGeom prst="roundRect">
            <a:avLst>
              <a:gd fmla="val 16667" name="adj"/>
            </a:avLst>
          </a:prstGeom>
          <a:solidFill>
            <a:schemeClr val="lt1"/>
          </a:solidFill>
          <a:ln cap="flat" cmpd="sng" w="22225">
            <a:solidFill>
              <a:schemeClr val="accent4"/>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GB" sz="800">
                <a:solidFill>
                  <a:schemeClr val="dk1"/>
                </a:solidFill>
                <a:latin typeface="Arial"/>
                <a:ea typeface="Arial"/>
                <a:cs typeface="Arial"/>
                <a:sym typeface="Arial"/>
              </a:rPr>
              <a:t>Pricing Integration Adapter</a:t>
            </a:r>
            <a:endParaRPr b="1" sz="800">
              <a:solidFill>
                <a:schemeClr val="dk1"/>
              </a:solidFill>
              <a:latin typeface="Arial"/>
              <a:ea typeface="Arial"/>
              <a:cs typeface="Arial"/>
              <a:sym typeface="Arial"/>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6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68"/>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367"/>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6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1"/>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36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69"/>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37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2"/>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370"/>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6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73"/>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37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75"/>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37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374"/>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37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2" name="Shape 382"/>
        <p:cNvGrpSpPr/>
        <p:nvPr/>
      </p:nvGrpSpPr>
      <p:grpSpPr>
        <a:xfrm>
          <a:off x="0" y="0"/>
          <a:ext cx="0" cy="0"/>
          <a:chOff x="0" y="0"/>
          <a:chExt cx="0" cy="0"/>
        </a:xfrm>
      </p:grpSpPr>
      <p:sp>
        <p:nvSpPr>
          <p:cNvPr id="383" name="Google Shape;383;p51"/>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Review – Caplin Messaging II</a:t>
            </a:r>
            <a:endParaRPr b="0" i="0" sz="4000" u="none" cap="none" strike="noStrike">
              <a:solidFill>
                <a:schemeClr val="dk1"/>
              </a:solidFill>
              <a:latin typeface="Roboto"/>
              <a:ea typeface="Roboto"/>
              <a:cs typeface="Roboto"/>
              <a:sym typeface="Roboto"/>
            </a:endParaRPr>
          </a:p>
        </p:txBody>
      </p:sp>
      <p:pic>
        <p:nvPicPr>
          <p:cNvPr id="384" name="Google Shape;384;p51"/>
          <p:cNvPicPr preferRelativeResize="0"/>
          <p:nvPr/>
        </p:nvPicPr>
        <p:blipFill rotWithShape="1">
          <a:blip r:embed="rId3">
            <a:alphaModFix/>
          </a:blip>
          <a:srcRect b="0" l="0" r="0" t="0"/>
          <a:stretch/>
        </p:blipFill>
        <p:spPr>
          <a:xfrm>
            <a:off x="1631156" y="1249363"/>
            <a:ext cx="1219200" cy="566700"/>
          </a:xfrm>
          <a:prstGeom prst="rect">
            <a:avLst/>
          </a:prstGeom>
          <a:noFill/>
          <a:ln>
            <a:noFill/>
          </a:ln>
        </p:spPr>
      </p:pic>
      <p:pic>
        <p:nvPicPr>
          <p:cNvPr id="385" name="Google Shape;385;p51"/>
          <p:cNvPicPr preferRelativeResize="0"/>
          <p:nvPr/>
        </p:nvPicPr>
        <p:blipFill rotWithShape="1">
          <a:blip r:embed="rId4">
            <a:alphaModFix/>
          </a:blip>
          <a:srcRect b="0" l="0" r="0" t="0"/>
          <a:stretch/>
        </p:blipFill>
        <p:spPr>
          <a:xfrm>
            <a:off x="804863" y="2674939"/>
            <a:ext cx="2871900" cy="281100"/>
          </a:xfrm>
          <a:prstGeom prst="rect">
            <a:avLst/>
          </a:prstGeom>
          <a:noFill/>
          <a:ln>
            <a:noFill/>
          </a:ln>
        </p:spPr>
      </p:pic>
      <p:pic>
        <p:nvPicPr>
          <p:cNvPr id="386" name="Google Shape;386;p51"/>
          <p:cNvPicPr preferRelativeResize="0"/>
          <p:nvPr/>
        </p:nvPicPr>
        <p:blipFill rotWithShape="1">
          <a:blip r:embed="rId5">
            <a:alphaModFix/>
          </a:blip>
          <a:srcRect b="0" l="0" r="0" t="0"/>
          <a:stretch/>
        </p:blipFill>
        <p:spPr>
          <a:xfrm>
            <a:off x="1777206" y="3657601"/>
            <a:ext cx="927000" cy="523800"/>
          </a:xfrm>
          <a:prstGeom prst="rect">
            <a:avLst/>
          </a:prstGeom>
          <a:noFill/>
          <a:ln>
            <a:noFill/>
          </a:ln>
        </p:spPr>
      </p:pic>
      <p:pic>
        <p:nvPicPr>
          <p:cNvPr id="387" name="Google Shape;387;p51"/>
          <p:cNvPicPr preferRelativeResize="0"/>
          <p:nvPr/>
        </p:nvPicPr>
        <p:blipFill rotWithShape="1">
          <a:blip r:embed="rId6">
            <a:alphaModFix/>
          </a:blip>
          <a:srcRect b="0" l="0" r="0" t="0"/>
          <a:stretch/>
        </p:blipFill>
        <p:spPr>
          <a:xfrm>
            <a:off x="158749" y="4405313"/>
            <a:ext cx="4164000" cy="665100"/>
          </a:xfrm>
          <a:prstGeom prst="rect">
            <a:avLst/>
          </a:prstGeom>
          <a:noFill/>
          <a:ln>
            <a:noFill/>
          </a:ln>
        </p:spPr>
      </p:pic>
      <p:cxnSp>
        <p:nvCxnSpPr>
          <p:cNvPr id="388" name="Google Shape;388;p51"/>
          <p:cNvCxnSpPr>
            <a:stCxn id="384" idx="2"/>
          </p:cNvCxnSpPr>
          <p:nvPr/>
        </p:nvCxnSpPr>
        <p:spPr>
          <a:xfrm>
            <a:off x="2240756" y="1816063"/>
            <a:ext cx="0" cy="7269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cxnSp>
        <p:nvCxnSpPr>
          <p:cNvPr id="389" name="Google Shape;389;p51"/>
          <p:cNvCxnSpPr/>
          <p:nvPr/>
        </p:nvCxnSpPr>
        <p:spPr>
          <a:xfrm>
            <a:off x="2240760" y="3044032"/>
            <a:ext cx="0" cy="548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390" name="Google Shape;390;p51"/>
          <p:cNvSpPr txBox="1"/>
          <p:nvPr/>
        </p:nvSpPr>
        <p:spPr>
          <a:xfrm>
            <a:off x="4285850" y="2078746"/>
            <a:ext cx="2749500" cy="1476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a:solidFill>
                  <a:schemeClr val="dk1"/>
                </a:solidFill>
                <a:latin typeface="Roboto"/>
                <a:ea typeface="Roboto"/>
                <a:cs typeface="Roboto"/>
                <a:sym typeface="Roboto"/>
              </a:rPr>
              <a:t>PUBLISH</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SUBJECT: </a:t>
            </a:r>
            <a:r>
              <a:rPr b="1" lang="en-GB">
                <a:solidFill>
                  <a:schemeClr val="dk1"/>
                </a:solidFill>
                <a:latin typeface="Roboto"/>
                <a:ea typeface="Roboto"/>
                <a:cs typeface="Roboto"/>
                <a:sym typeface="Roboto"/>
              </a:rPr>
              <a:t>/FX/</a:t>
            </a:r>
            <a:r>
              <a:rPr b="1" lang="en-GB">
                <a:solidFill>
                  <a:schemeClr val="dk1"/>
                </a:solidFill>
                <a:latin typeface="Roboto"/>
                <a:ea typeface="Roboto"/>
                <a:cs typeface="Roboto"/>
                <a:sym typeface="Roboto"/>
              </a:rPr>
              <a:t>TRADE</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FIELDS:</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ClientField1=value</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ClientField2=value</a:t>
            </a:r>
            <a:endParaRPr>
              <a:solidFill>
                <a:schemeClr val="dk1"/>
              </a:solidFill>
              <a:latin typeface="Roboto"/>
              <a:ea typeface="Roboto"/>
              <a:cs typeface="Roboto"/>
              <a:sym typeface="Roboto"/>
            </a:endParaRPr>
          </a:p>
        </p:txBody>
      </p:sp>
      <p:sp>
        <p:nvSpPr>
          <p:cNvPr id="391" name="Google Shape;391;p51"/>
          <p:cNvSpPr/>
          <p:nvPr/>
        </p:nvSpPr>
        <p:spPr>
          <a:xfrm>
            <a:off x="1761332" y="3657601"/>
            <a:ext cx="942900" cy="523800"/>
          </a:xfrm>
          <a:prstGeom prst="roundRect">
            <a:avLst>
              <a:gd fmla="val 16667" name="adj"/>
            </a:avLst>
          </a:prstGeom>
          <a:solidFill>
            <a:schemeClr val="lt1"/>
          </a:solidFill>
          <a:ln cap="flat" cmpd="sng" w="22225">
            <a:solidFill>
              <a:schemeClr val="accent4"/>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b="1" lang="en-GB" sz="800">
                <a:solidFill>
                  <a:schemeClr val="dk1"/>
                </a:solidFill>
              </a:rPr>
              <a:t>Trading </a:t>
            </a:r>
            <a:r>
              <a:rPr b="1" lang="en-GB" sz="800">
                <a:solidFill>
                  <a:schemeClr val="dk1"/>
                </a:solidFill>
                <a:latin typeface="Arial"/>
                <a:ea typeface="Arial"/>
                <a:cs typeface="Arial"/>
                <a:sym typeface="Arial"/>
              </a:rPr>
              <a:t>Integration Adapter</a:t>
            </a:r>
            <a:endParaRPr b="1" sz="800">
              <a:solidFill>
                <a:schemeClr val="dk1"/>
              </a:solidFill>
              <a:latin typeface="Arial"/>
              <a:ea typeface="Arial"/>
              <a:cs typeface="Arial"/>
              <a:sym typeface="Arial"/>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39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89"/>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388"/>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6" name="Shape 396"/>
        <p:cNvGrpSpPr/>
        <p:nvPr/>
      </p:nvGrpSpPr>
      <p:grpSpPr>
        <a:xfrm>
          <a:off x="0" y="0"/>
          <a:ext cx="0" cy="0"/>
          <a:chOff x="0" y="0"/>
          <a:chExt cx="0" cy="0"/>
        </a:xfrm>
      </p:grpSpPr>
      <p:sp>
        <p:nvSpPr>
          <p:cNvPr id="397" name="Google Shape;397;p52"/>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3600" u="none" cap="none" strike="noStrike">
                <a:solidFill>
                  <a:schemeClr val="dk1"/>
                </a:solidFill>
                <a:latin typeface="Roboto"/>
                <a:ea typeface="Roboto"/>
                <a:cs typeface="Roboto"/>
                <a:sym typeface="Roboto"/>
              </a:rPr>
              <a:t>Trade Messaging: </a:t>
            </a:r>
            <a:br>
              <a:rPr b="0" i="0" lang="en-GB" sz="3600" u="none" cap="none" strike="noStrike">
                <a:solidFill>
                  <a:schemeClr val="dk1"/>
                </a:solidFill>
                <a:latin typeface="Roboto"/>
                <a:ea typeface="Roboto"/>
                <a:cs typeface="Roboto"/>
                <a:sym typeface="Roboto"/>
              </a:rPr>
            </a:br>
            <a:r>
              <a:rPr b="0" i="0" lang="en-GB" sz="3600" u="none" cap="none" strike="noStrike">
                <a:solidFill>
                  <a:schemeClr val="dk1"/>
                </a:solidFill>
                <a:latin typeface="Roboto"/>
                <a:ea typeface="Roboto"/>
                <a:cs typeface="Roboto"/>
                <a:sym typeface="Roboto"/>
              </a:rPr>
              <a:t>establishing the trade channel</a:t>
            </a:r>
            <a:endParaRPr b="0" i="0" sz="3600" u="none" cap="none" strike="noStrike">
              <a:solidFill>
                <a:schemeClr val="dk1"/>
              </a:solidFill>
              <a:latin typeface="Roboto"/>
              <a:ea typeface="Roboto"/>
              <a:cs typeface="Roboto"/>
              <a:sym typeface="Roboto"/>
            </a:endParaRPr>
          </a:p>
        </p:txBody>
      </p:sp>
      <p:grpSp>
        <p:nvGrpSpPr>
          <p:cNvPr id="398" name="Google Shape;398;p52"/>
          <p:cNvGrpSpPr/>
          <p:nvPr/>
        </p:nvGrpSpPr>
        <p:grpSpPr>
          <a:xfrm>
            <a:off x="1463615" y="1346178"/>
            <a:ext cx="6096000" cy="2593477"/>
            <a:chOff x="0" y="611"/>
            <a:chExt cx="6096000" cy="3457969"/>
          </a:xfrm>
        </p:grpSpPr>
        <p:sp>
          <p:nvSpPr>
            <p:cNvPr id="399" name="Google Shape;399;p52"/>
            <p:cNvSpPr/>
            <p:nvPr/>
          </p:nvSpPr>
          <p:spPr>
            <a:xfrm>
              <a:off x="0" y="2603917"/>
              <a:ext cx="6096000" cy="854663"/>
            </a:xfrm>
            <a:prstGeom prst="rect">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0" name="Google Shape;400;p52"/>
            <p:cNvSpPr txBox="1"/>
            <p:nvPr/>
          </p:nvSpPr>
          <p:spPr>
            <a:xfrm>
              <a:off x="0" y="2603917"/>
              <a:ext cx="6096000" cy="461518"/>
            </a:xfrm>
            <a:prstGeom prst="rect">
              <a:avLst/>
            </a:prstGeom>
            <a:noFill/>
            <a:ln>
              <a:noFill/>
            </a:ln>
          </p:spPr>
          <p:txBody>
            <a:bodyPr anchorCtr="0" anchor="ctr" bIns="99550" lIns="99550" spcFirstLastPara="1" rIns="99550" wrap="square" tIns="99550">
              <a:noAutofit/>
            </a:bodyPr>
            <a:lstStyle/>
            <a:p>
              <a:pPr indent="0" lvl="0" marL="0" marR="0" rtl="0" algn="ctr">
                <a:lnSpc>
                  <a:spcPct val="90000"/>
                </a:lnSpc>
                <a:spcBef>
                  <a:spcPts val="0"/>
                </a:spcBef>
                <a:spcAft>
                  <a:spcPts val="0"/>
                </a:spcAft>
                <a:buNone/>
              </a:pPr>
              <a:r>
                <a:rPr lang="en-GB" sz="1400">
                  <a:solidFill>
                    <a:schemeClr val="dk1"/>
                  </a:solidFill>
                  <a:latin typeface="Arial"/>
                  <a:ea typeface="Arial"/>
                  <a:cs typeface="Arial"/>
                  <a:sym typeface="Arial"/>
                </a:rPr>
                <a:t>The Trading Integration Adapter returns an empty record</a:t>
              </a:r>
              <a:endParaRPr b="1" sz="1400">
                <a:solidFill>
                  <a:schemeClr val="dk1"/>
                </a:solidFill>
                <a:latin typeface="Arial"/>
                <a:ea typeface="Arial"/>
                <a:cs typeface="Arial"/>
                <a:sym typeface="Arial"/>
              </a:endParaRPr>
            </a:p>
          </p:txBody>
        </p:sp>
        <p:sp>
          <p:nvSpPr>
            <p:cNvPr id="401" name="Google Shape;401;p52"/>
            <p:cNvSpPr/>
            <p:nvPr/>
          </p:nvSpPr>
          <p:spPr>
            <a:xfrm>
              <a:off x="0" y="3048342"/>
              <a:ext cx="6096000" cy="393145"/>
            </a:xfrm>
            <a:prstGeom prst="rect">
              <a:avLst/>
            </a:prstGeom>
            <a:solidFill>
              <a:srgbClr val="CBCED6">
                <a:alpha val="89803"/>
              </a:srgbClr>
            </a:solidFill>
            <a:ln cap="flat" cmpd="sng" w="9525">
              <a:solidFill>
                <a:srgbClr val="CBCED6">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2" name="Google Shape;402;p52"/>
            <p:cNvSpPr txBox="1"/>
            <p:nvPr/>
          </p:nvSpPr>
          <p:spPr>
            <a:xfrm>
              <a:off x="0" y="3048342"/>
              <a:ext cx="6096000" cy="393145"/>
            </a:xfrm>
            <a:prstGeom prst="rect">
              <a:avLst/>
            </a:prstGeom>
            <a:noFill/>
            <a:ln>
              <a:noFill/>
            </a:ln>
          </p:spPr>
          <p:txBody>
            <a:bodyPr anchorCtr="0" anchor="ctr" bIns="17775" lIns="99550" spcFirstLastPara="1" rIns="99550" wrap="square" tIns="17775">
              <a:noAutofit/>
            </a:bodyPr>
            <a:lstStyle/>
            <a:p>
              <a:pPr indent="0" lvl="0" marL="0" marR="0" rtl="0" algn="ctr">
                <a:lnSpc>
                  <a:spcPct val="90000"/>
                </a:lnSpc>
                <a:spcBef>
                  <a:spcPts val="0"/>
                </a:spcBef>
                <a:spcAft>
                  <a:spcPts val="0"/>
                </a:spcAft>
                <a:buNone/>
              </a:pPr>
              <a:r>
                <a:rPr lang="en-GB" sz="1400">
                  <a:solidFill>
                    <a:schemeClr val="dk1"/>
                  </a:solidFill>
                  <a:latin typeface="Arial"/>
                  <a:ea typeface="Arial"/>
                  <a:cs typeface="Arial"/>
                  <a:sym typeface="Arial"/>
                </a:rPr>
                <a:t>This record is called your </a:t>
              </a:r>
              <a:r>
                <a:rPr b="1" lang="en-GB" sz="1400">
                  <a:solidFill>
                    <a:schemeClr val="dk1"/>
                  </a:solidFill>
                  <a:latin typeface="Arial"/>
                  <a:ea typeface="Arial"/>
                  <a:cs typeface="Arial"/>
                  <a:sym typeface="Arial"/>
                </a:rPr>
                <a:t>“Trade Channel”. </a:t>
              </a:r>
              <a:r>
                <a:rPr lang="en-GB" sz="1400">
                  <a:solidFill>
                    <a:schemeClr val="dk1"/>
                  </a:solidFill>
                  <a:latin typeface="Arial"/>
                  <a:ea typeface="Arial"/>
                  <a:cs typeface="Arial"/>
                  <a:sym typeface="Arial"/>
                </a:rPr>
                <a:t>It lives for the duration of the user session</a:t>
              </a:r>
              <a:endParaRPr sz="1400">
                <a:solidFill>
                  <a:schemeClr val="dk1"/>
                </a:solidFill>
                <a:latin typeface="Arial"/>
                <a:ea typeface="Arial"/>
                <a:cs typeface="Arial"/>
                <a:sym typeface="Arial"/>
              </a:endParaRPr>
            </a:p>
          </p:txBody>
        </p:sp>
        <p:sp>
          <p:nvSpPr>
            <p:cNvPr id="403" name="Google Shape;403;p52"/>
            <p:cNvSpPr/>
            <p:nvPr/>
          </p:nvSpPr>
          <p:spPr>
            <a:xfrm rot="10800000">
              <a:off x="0" y="1302264"/>
              <a:ext cx="6096000" cy="1314473"/>
            </a:xfrm>
            <a:prstGeom prst="upArrowCallout">
              <a:avLst>
                <a:gd fmla="val 25000" name="adj1"/>
                <a:gd fmla="val 25000" name="adj2"/>
                <a:gd fmla="val 25000" name="adj3"/>
                <a:gd fmla="val 64977" name="adj4"/>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52"/>
            <p:cNvSpPr txBox="1"/>
            <p:nvPr/>
          </p:nvSpPr>
          <p:spPr>
            <a:xfrm>
              <a:off x="0" y="1302264"/>
              <a:ext cx="6096000" cy="854105"/>
            </a:xfrm>
            <a:prstGeom prst="rect">
              <a:avLst/>
            </a:prstGeom>
            <a:noFill/>
            <a:ln>
              <a:noFill/>
            </a:ln>
          </p:spPr>
          <p:txBody>
            <a:bodyPr anchorCtr="0" anchor="ctr" bIns="99550" lIns="99550" spcFirstLastPara="1" rIns="99550" wrap="square" tIns="99550">
              <a:noAutofit/>
            </a:bodyPr>
            <a:lstStyle/>
            <a:p>
              <a:pPr indent="0" lvl="0" marL="0" marR="0" rtl="0" algn="ctr">
                <a:lnSpc>
                  <a:spcPct val="90000"/>
                </a:lnSpc>
                <a:spcBef>
                  <a:spcPts val="0"/>
                </a:spcBef>
                <a:spcAft>
                  <a:spcPts val="0"/>
                </a:spcAft>
                <a:buNone/>
              </a:pPr>
              <a:r>
                <a:rPr lang="en-GB" sz="1400">
                  <a:solidFill>
                    <a:schemeClr val="dk1"/>
                  </a:solidFill>
                  <a:latin typeface="Arial"/>
                  <a:ea typeface="Arial"/>
                  <a:cs typeface="Arial"/>
                  <a:sym typeface="Arial"/>
                </a:rPr>
                <a:t>The Liberator then requests the subject from the Trading Integration Adapter</a:t>
              </a:r>
              <a:endParaRPr/>
            </a:p>
            <a:p>
              <a:pPr indent="0" lvl="0" marL="0" marR="0" rtl="0" algn="ctr">
                <a:lnSpc>
                  <a:spcPct val="90000"/>
                </a:lnSpc>
                <a:spcBef>
                  <a:spcPts val="490"/>
                </a:spcBef>
                <a:spcAft>
                  <a:spcPts val="0"/>
                </a:spcAft>
                <a:buNone/>
              </a:pPr>
              <a:r>
                <a:rPr b="1" lang="en-GB" sz="1400">
                  <a:solidFill>
                    <a:schemeClr val="dk1"/>
                  </a:solidFill>
                  <a:latin typeface="Arial"/>
                  <a:ea typeface="Arial"/>
                  <a:cs typeface="Arial"/>
                  <a:sym typeface="Arial"/>
                </a:rPr>
                <a:t>/PRIVATE/bob/TRADE/FX</a:t>
              </a:r>
              <a:endParaRPr/>
            </a:p>
          </p:txBody>
        </p:sp>
        <p:sp>
          <p:nvSpPr>
            <p:cNvPr id="405" name="Google Shape;405;p52"/>
            <p:cNvSpPr/>
            <p:nvPr/>
          </p:nvSpPr>
          <p:spPr>
            <a:xfrm rot="10800000">
              <a:off x="0" y="611"/>
              <a:ext cx="6096000" cy="1314473"/>
            </a:xfrm>
            <a:prstGeom prst="upArrowCallout">
              <a:avLst>
                <a:gd fmla="val 25000" name="adj1"/>
                <a:gd fmla="val 25000" name="adj2"/>
                <a:gd fmla="val 25000" name="adj3"/>
                <a:gd fmla="val 64977" name="adj4"/>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52"/>
            <p:cNvSpPr txBox="1"/>
            <p:nvPr/>
          </p:nvSpPr>
          <p:spPr>
            <a:xfrm>
              <a:off x="0" y="611"/>
              <a:ext cx="6096000" cy="854105"/>
            </a:xfrm>
            <a:prstGeom prst="rect">
              <a:avLst/>
            </a:prstGeom>
            <a:noFill/>
            <a:ln>
              <a:noFill/>
            </a:ln>
          </p:spPr>
          <p:txBody>
            <a:bodyPr anchorCtr="0" anchor="ctr" bIns="99550" lIns="99550" spcFirstLastPara="1" rIns="99550" wrap="square" tIns="99550">
              <a:noAutofit/>
            </a:bodyPr>
            <a:lstStyle/>
            <a:p>
              <a:pPr indent="0" lvl="0" marL="0" marR="0" rtl="0" algn="ctr">
                <a:lnSpc>
                  <a:spcPct val="90000"/>
                </a:lnSpc>
                <a:spcBef>
                  <a:spcPts val="0"/>
                </a:spcBef>
                <a:spcAft>
                  <a:spcPts val="0"/>
                </a:spcAft>
                <a:buNone/>
              </a:pPr>
              <a:r>
                <a:rPr lang="en-GB" sz="1400">
                  <a:solidFill>
                    <a:schemeClr val="dk1"/>
                  </a:solidFill>
                  <a:latin typeface="Arial"/>
                  <a:ea typeface="Arial"/>
                  <a:cs typeface="Arial"/>
                  <a:sym typeface="Arial"/>
                </a:rPr>
                <a:t>When you login to the client application it requests the subject</a:t>
              </a:r>
              <a:endParaRPr/>
            </a:p>
            <a:p>
              <a:pPr indent="0" lvl="0" marL="0" marR="0" rtl="0" algn="ctr">
                <a:lnSpc>
                  <a:spcPct val="90000"/>
                </a:lnSpc>
                <a:spcBef>
                  <a:spcPts val="490"/>
                </a:spcBef>
                <a:spcAft>
                  <a:spcPts val="0"/>
                </a:spcAft>
                <a:buNone/>
              </a:pPr>
              <a:r>
                <a:rPr b="1" lang="en-GB" sz="1400">
                  <a:solidFill>
                    <a:schemeClr val="dk1"/>
                  </a:solidFill>
                  <a:latin typeface="Arial"/>
                  <a:ea typeface="Arial"/>
                  <a:cs typeface="Arial"/>
                  <a:sym typeface="Arial"/>
                </a:rPr>
                <a:t>/PRIVATE/TRADE/FX</a:t>
              </a:r>
              <a:endParaRPr sz="1400">
                <a:solidFill>
                  <a:schemeClr val="dk1"/>
                </a:solidFill>
                <a:latin typeface="Arial"/>
                <a:ea typeface="Arial"/>
                <a:cs typeface="Arial"/>
                <a:sym typeface="Arial"/>
              </a:endParaRPr>
            </a:p>
          </p:txBody>
        </p:sp>
      </p:grpSp>
    </p:spTree>
  </p:cSld>
  <p:clrMapOvr>
    <a:masterClrMapping/>
  </p:clrMapOvr>
  <p:transition>
    <p:fade thruBlk="1"/>
  </p:transition>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1" name="Shape 411"/>
        <p:cNvGrpSpPr/>
        <p:nvPr/>
      </p:nvGrpSpPr>
      <p:grpSpPr>
        <a:xfrm>
          <a:off x="0" y="0"/>
          <a:ext cx="0" cy="0"/>
          <a:chOff x="0" y="0"/>
          <a:chExt cx="0" cy="0"/>
        </a:xfrm>
      </p:grpSpPr>
      <p:sp>
        <p:nvSpPr>
          <p:cNvPr id="412" name="Google Shape;412;p53"/>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3600" u="none" cap="none" strike="noStrike">
                <a:solidFill>
                  <a:schemeClr val="dk1"/>
                </a:solidFill>
                <a:latin typeface="Roboto"/>
                <a:ea typeface="Roboto"/>
                <a:cs typeface="Roboto"/>
                <a:sym typeface="Roboto"/>
              </a:rPr>
              <a:t>Trade Messaging:</a:t>
            </a:r>
            <a:br>
              <a:rPr b="0" i="0" lang="en-GB" sz="3600" u="none" cap="none" strike="noStrike">
                <a:solidFill>
                  <a:schemeClr val="dk1"/>
                </a:solidFill>
                <a:latin typeface="Roboto"/>
                <a:ea typeface="Roboto"/>
                <a:cs typeface="Roboto"/>
                <a:sym typeface="Roboto"/>
              </a:rPr>
            </a:br>
            <a:r>
              <a:rPr b="0" i="0" lang="en-GB" sz="3600" u="none" cap="none" strike="noStrike">
                <a:solidFill>
                  <a:schemeClr val="dk1"/>
                </a:solidFill>
                <a:latin typeface="Roboto"/>
                <a:ea typeface="Roboto"/>
                <a:cs typeface="Roboto"/>
                <a:sym typeface="Roboto"/>
              </a:rPr>
              <a:t>sending trade messages</a:t>
            </a:r>
            <a:endParaRPr b="0" i="0" sz="3600" u="none" cap="none" strike="noStrike">
              <a:solidFill>
                <a:schemeClr val="dk1"/>
              </a:solidFill>
              <a:latin typeface="Roboto"/>
              <a:ea typeface="Roboto"/>
              <a:cs typeface="Roboto"/>
              <a:sym typeface="Roboto"/>
            </a:endParaRPr>
          </a:p>
        </p:txBody>
      </p:sp>
      <p:grpSp>
        <p:nvGrpSpPr>
          <p:cNvPr id="413" name="Google Shape;413;p53"/>
          <p:cNvGrpSpPr/>
          <p:nvPr/>
        </p:nvGrpSpPr>
        <p:grpSpPr>
          <a:xfrm>
            <a:off x="1584385" y="1549084"/>
            <a:ext cx="6096000" cy="2195380"/>
            <a:chOff x="0" y="376"/>
            <a:chExt cx="6096000" cy="2927174"/>
          </a:xfrm>
        </p:grpSpPr>
        <p:sp>
          <p:nvSpPr>
            <p:cNvPr id="414" name="Google Shape;414;p53"/>
            <p:cNvSpPr/>
            <p:nvPr/>
          </p:nvSpPr>
          <p:spPr>
            <a:xfrm>
              <a:off x="0" y="2204077"/>
              <a:ext cx="6096000" cy="723473"/>
            </a:xfrm>
            <a:prstGeom prst="rect">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53"/>
            <p:cNvSpPr txBox="1"/>
            <p:nvPr/>
          </p:nvSpPr>
          <p:spPr>
            <a:xfrm>
              <a:off x="0" y="2204077"/>
              <a:ext cx="6096000" cy="390675"/>
            </a:xfrm>
            <a:prstGeom prst="rect">
              <a:avLst/>
            </a:prstGeom>
            <a:noFill/>
            <a:ln>
              <a:noFill/>
            </a:ln>
          </p:spPr>
          <p:txBody>
            <a:bodyPr anchorCtr="0" anchor="ctr" bIns="99550" lIns="99550" spcFirstLastPara="1" rIns="99550" wrap="square" tIns="99550">
              <a:noAutofit/>
            </a:bodyPr>
            <a:lstStyle/>
            <a:p>
              <a:pPr indent="0" lvl="0" marL="0" marR="0" rtl="0" algn="ctr">
                <a:lnSpc>
                  <a:spcPct val="90000"/>
                </a:lnSpc>
                <a:spcBef>
                  <a:spcPts val="0"/>
                </a:spcBef>
                <a:spcAft>
                  <a:spcPts val="0"/>
                </a:spcAft>
                <a:buNone/>
              </a:pPr>
              <a:r>
                <a:t/>
              </a:r>
              <a:endParaRPr b="1" sz="1400">
                <a:solidFill>
                  <a:schemeClr val="dk1"/>
                </a:solidFill>
                <a:latin typeface="Arial"/>
                <a:ea typeface="Arial"/>
                <a:cs typeface="Arial"/>
                <a:sym typeface="Arial"/>
              </a:endParaRPr>
            </a:p>
          </p:txBody>
        </p:sp>
        <p:sp>
          <p:nvSpPr>
            <p:cNvPr id="416" name="Google Shape;416;p53"/>
            <p:cNvSpPr/>
            <p:nvPr/>
          </p:nvSpPr>
          <p:spPr>
            <a:xfrm>
              <a:off x="0" y="2263255"/>
              <a:ext cx="6096000" cy="641178"/>
            </a:xfrm>
            <a:prstGeom prst="rect">
              <a:avLst/>
            </a:prstGeom>
            <a:solidFill>
              <a:srgbClr val="CBCED6">
                <a:alpha val="89803"/>
              </a:srgbClr>
            </a:solidFill>
            <a:ln cap="flat" cmpd="sng" w="9525">
              <a:solidFill>
                <a:srgbClr val="CBCED6">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53"/>
            <p:cNvSpPr txBox="1"/>
            <p:nvPr/>
          </p:nvSpPr>
          <p:spPr>
            <a:xfrm>
              <a:off x="0" y="2263255"/>
              <a:ext cx="6096000" cy="641178"/>
            </a:xfrm>
            <a:prstGeom prst="rect">
              <a:avLst/>
            </a:prstGeom>
            <a:noFill/>
            <a:ln>
              <a:noFill/>
            </a:ln>
          </p:spPr>
          <p:txBody>
            <a:bodyPr anchorCtr="0" anchor="ctr" bIns="19050" lIns="106675" spcFirstLastPara="1" rIns="106675" wrap="square" tIns="19050">
              <a:noAutofit/>
            </a:bodyPr>
            <a:lstStyle/>
            <a:p>
              <a:pPr indent="0" lvl="0" marL="0" marR="0" rtl="0" algn="ctr">
                <a:lnSpc>
                  <a:spcPct val="90000"/>
                </a:lnSpc>
                <a:spcBef>
                  <a:spcPts val="0"/>
                </a:spcBef>
                <a:spcAft>
                  <a:spcPts val="0"/>
                </a:spcAft>
                <a:buNone/>
              </a:pPr>
              <a:r>
                <a:rPr lang="en-GB" sz="1500">
                  <a:solidFill>
                    <a:schemeClr val="dk1"/>
                  </a:solidFill>
                  <a:latin typeface="Arial"/>
                  <a:ea typeface="Arial"/>
                  <a:cs typeface="Arial"/>
                  <a:sym typeface="Arial"/>
                </a:rPr>
                <a:t>The server can respond by publishing standard record updates on the channel, also with a field indicating the transition and some other fields</a:t>
              </a:r>
              <a:endParaRPr b="1" sz="1500">
                <a:solidFill>
                  <a:schemeClr val="dk1"/>
                </a:solidFill>
                <a:latin typeface="Arial"/>
                <a:ea typeface="Arial"/>
                <a:cs typeface="Arial"/>
                <a:sym typeface="Arial"/>
              </a:endParaRPr>
            </a:p>
          </p:txBody>
        </p:sp>
        <p:sp>
          <p:nvSpPr>
            <p:cNvPr id="418" name="Google Shape;418;p53"/>
            <p:cNvSpPr/>
            <p:nvPr/>
          </p:nvSpPr>
          <p:spPr>
            <a:xfrm rot="10800000">
              <a:off x="0" y="1102227"/>
              <a:ext cx="6096000" cy="1112702"/>
            </a:xfrm>
            <a:prstGeom prst="upArrowCallout">
              <a:avLst>
                <a:gd fmla="val 25000" name="adj1"/>
                <a:gd fmla="val 25000" name="adj2"/>
                <a:gd fmla="val 25000" name="adj3"/>
                <a:gd fmla="val 64977" name="adj4"/>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53"/>
            <p:cNvSpPr txBox="1"/>
            <p:nvPr/>
          </p:nvSpPr>
          <p:spPr>
            <a:xfrm>
              <a:off x="0" y="1102227"/>
              <a:ext cx="6096000" cy="723000"/>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None/>
              </a:pPr>
              <a:r>
                <a:rPr lang="en-GB" sz="1500">
                  <a:solidFill>
                    <a:schemeClr val="dk1"/>
                  </a:solidFill>
                  <a:latin typeface="Arial"/>
                  <a:ea typeface="Arial"/>
                  <a:cs typeface="Arial"/>
                  <a:sym typeface="Arial"/>
                </a:rPr>
                <a:t>The front end publishes a message on this trade channel. The message will have a field indicating the transition, plus other fields</a:t>
              </a:r>
              <a:endParaRPr b="1" sz="1500">
                <a:solidFill>
                  <a:schemeClr val="dk1"/>
                </a:solidFill>
                <a:latin typeface="Arial"/>
                <a:ea typeface="Arial"/>
                <a:cs typeface="Arial"/>
                <a:sym typeface="Arial"/>
              </a:endParaRPr>
            </a:p>
          </p:txBody>
        </p:sp>
        <p:sp>
          <p:nvSpPr>
            <p:cNvPr id="420" name="Google Shape;420;p53"/>
            <p:cNvSpPr/>
            <p:nvPr/>
          </p:nvSpPr>
          <p:spPr>
            <a:xfrm rot="10800000">
              <a:off x="0" y="376"/>
              <a:ext cx="6096000" cy="1112702"/>
            </a:xfrm>
            <a:prstGeom prst="upArrowCallout">
              <a:avLst>
                <a:gd fmla="val 25000" name="adj1"/>
                <a:gd fmla="val 25000" name="adj2"/>
                <a:gd fmla="val 25000" name="adj3"/>
                <a:gd fmla="val 64977" name="adj4"/>
              </a:avLst>
            </a:prstGeom>
            <a:gradFill>
              <a:gsLst>
                <a:gs pos="0">
                  <a:srgbClr val="AAB7DB"/>
                </a:gs>
                <a:gs pos="35000">
                  <a:srgbClr val="C4CDE5"/>
                </a:gs>
                <a:gs pos="100000">
                  <a:srgbClr val="E8EBF6"/>
                </a:gs>
              </a:gsLst>
              <a:lin ang="16200000" scaled="0"/>
            </a:gradFill>
            <a:ln>
              <a:noFill/>
            </a:ln>
            <a:effectLst>
              <a:outerShdw blurRad="40000" rotWithShape="0" dir="5400000" dist="20000">
                <a:srgbClr val="000000">
                  <a:alpha val="37647"/>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53"/>
            <p:cNvSpPr txBox="1"/>
            <p:nvPr/>
          </p:nvSpPr>
          <p:spPr>
            <a:xfrm>
              <a:off x="0" y="376"/>
              <a:ext cx="6096000" cy="723000"/>
            </a:xfrm>
            <a:prstGeom prst="rect">
              <a:avLst/>
            </a:prstGeom>
            <a:noFill/>
            <a:ln>
              <a:noFill/>
            </a:ln>
          </p:spPr>
          <p:txBody>
            <a:bodyPr anchorCtr="0" anchor="ctr" bIns="106675" lIns="106675" spcFirstLastPara="1" rIns="106675" wrap="square" tIns="106675">
              <a:noAutofit/>
            </a:bodyPr>
            <a:lstStyle/>
            <a:p>
              <a:pPr indent="0" lvl="0" marL="0" marR="0" rtl="0" algn="ctr">
                <a:lnSpc>
                  <a:spcPct val="90000"/>
                </a:lnSpc>
                <a:spcBef>
                  <a:spcPts val="0"/>
                </a:spcBef>
                <a:spcAft>
                  <a:spcPts val="0"/>
                </a:spcAft>
                <a:buNone/>
              </a:pPr>
              <a:r>
                <a:rPr lang="en-GB" sz="1500">
                  <a:solidFill>
                    <a:schemeClr val="dk1"/>
                  </a:solidFill>
                  <a:latin typeface="Arial"/>
                  <a:ea typeface="Arial"/>
                  <a:cs typeface="Arial"/>
                  <a:sym typeface="Arial"/>
                </a:rPr>
                <a:t>When the user wants to trade</a:t>
              </a:r>
              <a:endParaRPr sz="1500">
                <a:solidFill>
                  <a:schemeClr val="dk1"/>
                </a:solidFill>
                <a:latin typeface="Arial"/>
                <a:ea typeface="Arial"/>
                <a:cs typeface="Arial"/>
                <a:sym typeface="Arial"/>
              </a:endParaRPr>
            </a:p>
          </p:txBody>
        </p:sp>
      </p:grpSp>
    </p:spTree>
  </p:cSld>
  <p:clrMapOvr>
    <a:masterClrMapping/>
  </p:clrMapOvr>
  <p:transition>
    <p:fade thruBlk="1"/>
  </p:transition>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6" name="Shape 426"/>
        <p:cNvGrpSpPr/>
        <p:nvPr/>
      </p:nvGrpSpPr>
      <p:grpSpPr>
        <a:xfrm>
          <a:off x="0" y="0"/>
          <a:ext cx="0" cy="0"/>
          <a:chOff x="0" y="0"/>
          <a:chExt cx="0" cy="0"/>
        </a:xfrm>
      </p:grpSpPr>
      <p:sp>
        <p:nvSpPr>
          <p:cNvPr id="427" name="Google Shape;427;p54"/>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Channels</a:t>
            </a:r>
            <a:endParaRPr b="0" i="0" sz="4000" u="none" cap="none" strike="noStrike">
              <a:solidFill>
                <a:schemeClr val="dk1"/>
              </a:solidFill>
              <a:latin typeface="Roboto"/>
              <a:ea typeface="Roboto"/>
              <a:cs typeface="Roboto"/>
              <a:sym typeface="Roboto"/>
            </a:endParaRPr>
          </a:p>
        </p:txBody>
      </p:sp>
      <p:sp>
        <p:nvSpPr>
          <p:cNvPr id="428" name="Google Shape;428;p54"/>
          <p:cNvSpPr/>
          <p:nvPr/>
        </p:nvSpPr>
        <p:spPr>
          <a:xfrm>
            <a:off x="2806316" y="2736561"/>
            <a:ext cx="4317900" cy="93300"/>
          </a:xfrm>
          <a:prstGeom prst="rect">
            <a:avLst/>
          </a:prstGeom>
          <a:solidFill>
            <a:srgbClr val="F2F2F2">
              <a:alpha val="49803"/>
            </a:srgbClr>
          </a:solidFill>
          <a:ln cap="flat" cmpd="sng" w="9525">
            <a:solidFill>
              <a:srgbClr val="BFBFB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800">
              <a:solidFill>
                <a:schemeClr val="dk1"/>
              </a:solidFill>
              <a:latin typeface="Arial"/>
              <a:ea typeface="Arial"/>
              <a:cs typeface="Arial"/>
              <a:sym typeface="Arial"/>
            </a:endParaRPr>
          </a:p>
        </p:txBody>
      </p:sp>
      <p:sp>
        <p:nvSpPr>
          <p:cNvPr id="429" name="Google Shape;429;p54"/>
          <p:cNvSpPr/>
          <p:nvPr/>
        </p:nvSpPr>
        <p:spPr>
          <a:xfrm>
            <a:off x="2806316" y="2568287"/>
            <a:ext cx="4317900" cy="93300"/>
          </a:xfrm>
          <a:prstGeom prst="rect">
            <a:avLst/>
          </a:prstGeom>
          <a:solidFill>
            <a:srgbClr val="F2F2F2">
              <a:alpha val="49803"/>
            </a:srgbClr>
          </a:solidFill>
          <a:ln cap="flat" cmpd="sng" w="9525">
            <a:solidFill>
              <a:srgbClr val="BFBFB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800">
              <a:solidFill>
                <a:schemeClr val="dk1"/>
              </a:solidFill>
              <a:latin typeface="Arial"/>
              <a:ea typeface="Arial"/>
              <a:cs typeface="Arial"/>
              <a:sym typeface="Arial"/>
            </a:endParaRPr>
          </a:p>
        </p:txBody>
      </p:sp>
      <p:sp>
        <p:nvSpPr>
          <p:cNvPr id="430" name="Google Shape;430;p54"/>
          <p:cNvSpPr/>
          <p:nvPr/>
        </p:nvSpPr>
        <p:spPr>
          <a:xfrm>
            <a:off x="2806316" y="2415887"/>
            <a:ext cx="4317900" cy="93300"/>
          </a:xfrm>
          <a:prstGeom prst="rect">
            <a:avLst/>
          </a:prstGeom>
          <a:solidFill>
            <a:srgbClr val="F2F2F2">
              <a:alpha val="49803"/>
            </a:srgbClr>
          </a:solidFill>
          <a:ln cap="flat" cmpd="sng" w="9525">
            <a:solidFill>
              <a:srgbClr val="BFBFB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spcBef>
                <a:spcPts val="0"/>
              </a:spcBef>
              <a:spcAft>
                <a:spcPts val="0"/>
              </a:spcAft>
              <a:buNone/>
            </a:pPr>
            <a:r>
              <a:t/>
            </a:r>
            <a:endParaRPr sz="800">
              <a:solidFill>
                <a:schemeClr val="dk1"/>
              </a:solidFill>
              <a:latin typeface="Arial"/>
              <a:ea typeface="Arial"/>
              <a:cs typeface="Arial"/>
              <a:sym typeface="Arial"/>
            </a:endParaRPr>
          </a:p>
        </p:txBody>
      </p:sp>
      <p:pic>
        <p:nvPicPr>
          <p:cNvPr descr="Home-Server-icon.png" id="431" name="Google Shape;431;p54"/>
          <p:cNvPicPr preferRelativeResize="0"/>
          <p:nvPr/>
        </p:nvPicPr>
        <p:blipFill rotWithShape="1">
          <a:blip r:embed="rId3">
            <a:alphaModFix/>
          </a:blip>
          <a:srcRect b="0" l="0" r="0" t="0"/>
          <a:stretch/>
        </p:blipFill>
        <p:spPr>
          <a:xfrm>
            <a:off x="7496183" y="2280820"/>
            <a:ext cx="669900" cy="669900"/>
          </a:xfrm>
          <a:prstGeom prst="rect">
            <a:avLst/>
          </a:prstGeom>
          <a:noFill/>
          <a:ln>
            <a:noFill/>
          </a:ln>
        </p:spPr>
      </p:pic>
      <p:sp>
        <p:nvSpPr>
          <p:cNvPr id="432" name="Google Shape;432;p54"/>
          <p:cNvSpPr/>
          <p:nvPr/>
        </p:nvSpPr>
        <p:spPr>
          <a:xfrm>
            <a:off x="5645406" y="2282100"/>
            <a:ext cx="1072200" cy="671400"/>
          </a:xfrm>
          <a:prstGeom prst="rect">
            <a:avLst/>
          </a:prstGeom>
          <a:solidFill>
            <a:srgbClr val="DDD9C3"/>
          </a:solidFill>
          <a:ln>
            <a:noFill/>
          </a:ln>
        </p:spPr>
        <p:txBody>
          <a:bodyPr anchorCtr="0" anchor="ctr" bIns="0" lIns="0" spcFirstLastPara="1" rIns="0" wrap="square" tIns="0">
            <a:noAutofit/>
          </a:bodyPr>
          <a:lstStyle/>
          <a:p>
            <a:pPr indent="0" lvl="0" marL="0" marR="0" rtl="0" algn="ctr">
              <a:spcBef>
                <a:spcPts val="0"/>
              </a:spcBef>
              <a:spcAft>
                <a:spcPts val="0"/>
              </a:spcAft>
              <a:buNone/>
            </a:pPr>
            <a:r>
              <a:rPr lang="en-GB" sz="1200">
                <a:solidFill>
                  <a:schemeClr val="dk1"/>
                </a:solidFill>
                <a:latin typeface="Arial"/>
                <a:ea typeface="Arial"/>
                <a:cs typeface="Arial"/>
                <a:sym typeface="Arial"/>
              </a:rPr>
              <a:t>Integration Adapter</a:t>
            </a:r>
            <a:endParaRPr sz="1200">
              <a:solidFill>
                <a:schemeClr val="dk1"/>
              </a:solidFill>
              <a:latin typeface="Arial"/>
              <a:ea typeface="Arial"/>
              <a:cs typeface="Arial"/>
              <a:sym typeface="Arial"/>
            </a:endParaRPr>
          </a:p>
        </p:txBody>
      </p:sp>
      <p:sp>
        <p:nvSpPr>
          <p:cNvPr id="433" name="Google Shape;433;p54"/>
          <p:cNvSpPr/>
          <p:nvPr/>
        </p:nvSpPr>
        <p:spPr>
          <a:xfrm rot="-5400000">
            <a:off x="5137351" y="2473909"/>
            <a:ext cx="671100" cy="2871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GB" sz="1000">
                <a:solidFill>
                  <a:schemeClr val="dk1"/>
                </a:solidFill>
                <a:latin typeface="Arial"/>
                <a:ea typeface="Arial"/>
                <a:cs typeface="Arial"/>
                <a:sym typeface="Arial"/>
              </a:rPr>
              <a:t>DataSource</a:t>
            </a:r>
            <a:endParaRPr/>
          </a:p>
        </p:txBody>
      </p:sp>
      <p:cxnSp>
        <p:nvCxnSpPr>
          <p:cNvPr id="434" name="Google Shape;434;p54"/>
          <p:cNvCxnSpPr>
            <a:stCxn id="430" idx="1"/>
          </p:cNvCxnSpPr>
          <p:nvPr/>
        </p:nvCxnSpPr>
        <p:spPr>
          <a:xfrm rot="10800000">
            <a:off x="2406416" y="1599737"/>
            <a:ext cx="399900" cy="862800"/>
          </a:xfrm>
          <a:prstGeom prst="bentConnector3">
            <a:avLst>
              <a:gd fmla="val 49995" name="adj1"/>
            </a:avLst>
          </a:prstGeom>
          <a:noFill/>
          <a:ln cap="flat" cmpd="sng" w="9525">
            <a:solidFill>
              <a:schemeClr val="dk1"/>
            </a:solidFill>
            <a:prstDash val="dash"/>
            <a:round/>
            <a:headEnd len="sm" w="sm" type="none"/>
            <a:tailEnd len="med" w="med" type="triangle"/>
          </a:ln>
        </p:spPr>
      </p:cxnSp>
      <p:cxnSp>
        <p:nvCxnSpPr>
          <p:cNvPr id="435" name="Google Shape;435;p54"/>
          <p:cNvCxnSpPr>
            <a:stCxn id="431" idx="1"/>
            <a:endCxn id="429" idx="3"/>
          </p:cNvCxnSpPr>
          <p:nvPr/>
        </p:nvCxnSpPr>
        <p:spPr>
          <a:xfrm rot="10800000">
            <a:off x="7124183" y="2614870"/>
            <a:ext cx="372000" cy="900"/>
          </a:xfrm>
          <a:prstGeom prst="straightConnector1">
            <a:avLst/>
          </a:prstGeom>
          <a:noFill/>
          <a:ln cap="flat" cmpd="sng" w="9525">
            <a:solidFill>
              <a:schemeClr val="dk1"/>
            </a:solidFill>
            <a:prstDash val="dash"/>
            <a:round/>
            <a:headEnd len="med" w="med" type="triangle"/>
            <a:tailEnd len="sm" w="sm" type="none"/>
          </a:ln>
        </p:spPr>
      </p:cxnSp>
      <p:cxnSp>
        <p:nvCxnSpPr>
          <p:cNvPr id="436" name="Google Shape;436;p54"/>
          <p:cNvCxnSpPr>
            <a:stCxn id="429" idx="1"/>
          </p:cNvCxnSpPr>
          <p:nvPr/>
        </p:nvCxnSpPr>
        <p:spPr>
          <a:xfrm flipH="1">
            <a:off x="2406416" y="2614937"/>
            <a:ext cx="399900" cy="300"/>
          </a:xfrm>
          <a:prstGeom prst="straightConnector1">
            <a:avLst/>
          </a:prstGeom>
          <a:noFill/>
          <a:ln cap="flat" cmpd="sng" w="9525">
            <a:solidFill>
              <a:schemeClr val="dk1"/>
            </a:solidFill>
            <a:prstDash val="dash"/>
            <a:round/>
            <a:headEnd len="sm" w="sm" type="none"/>
            <a:tailEnd len="med" w="med" type="triangle"/>
          </a:ln>
        </p:spPr>
      </p:cxnSp>
      <p:cxnSp>
        <p:nvCxnSpPr>
          <p:cNvPr id="437" name="Google Shape;437;p54"/>
          <p:cNvCxnSpPr>
            <a:stCxn id="428" idx="1"/>
          </p:cNvCxnSpPr>
          <p:nvPr/>
        </p:nvCxnSpPr>
        <p:spPr>
          <a:xfrm flipH="1">
            <a:off x="2406416" y="2783211"/>
            <a:ext cx="399900" cy="938100"/>
          </a:xfrm>
          <a:prstGeom prst="bentConnector3">
            <a:avLst>
              <a:gd fmla="val 49995" name="adj1"/>
            </a:avLst>
          </a:prstGeom>
          <a:noFill/>
          <a:ln cap="flat" cmpd="sng" w="9525">
            <a:solidFill>
              <a:schemeClr val="dk1"/>
            </a:solidFill>
            <a:prstDash val="dash"/>
            <a:round/>
            <a:headEnd len="sm" w="sm" type="none"/>
            <a:tailEnd len="med" w="med" type="triangle"/>
          </a:ln>
        </p:spPr>
      </p:cxnSp>
      <p:cxnSp>
        <p:nvCxnSpPr>
          <p:cNvPr id="438" name="Google Shape;438;p54"/>
          <p:cNvCxnSpPr>
            <a:endCxn id="428" idx="3"/>
          </p:cNvCxnSpPr>
          <p:nvPr/>
        </p:nvCxnSpPr>
        <p:spPr>
          <a:xfrm flipH="1">
            <a:off x="7124216" y="2781111"/>
            <a:ext cx="368700" cy="2100"/>
          </a:xfrm>
          <a:prstGeom prst="straightConnector1">
            <a:avLst/>
          </a:prstGeom>
          <a:noFill/>
          <a:ln cap="flat" cmpd="sng" w="9525">
            <a:solidFill>
              <a:schemeClr val="dk1"/>
            </a:solidFill>
            <a:prstDash val="dash"/>
            <a:round/>
            <a:headEnd len="med" w="med" type="triangle"/>
            <a:tailEnd len="sm" w="sm" type="none"/>
          </a:ln>
        </p:spPr>
      </p:cxnSp>
      <p:cxnSp>
        <p:nvCxnSpPr>
          <p:cNvPr id="439" name="Google Shape;439;p54"/>
          <p:cNvCxnSpPr>
            <a:endCxn id="430" idx="3"/>
          </p:cNvCxnSpPr>
          <p:nvPr/>
        </p:nvCxnSpPr>
        <p:spPr>
          <a:xfrm rot="10800000">
            <a:off x="7124216" y="2462537"/>
            <a:ext cx="368700" cy="7500"/>
          </a:xfrm>
          <a:prstGeom prst="straightConnector1">
            <a:avLst/>
          </a:prstGeom>
          <a:noFill/>
          <a:ln cap="flat" cmpd="sng" w="9525">
            <a:solidFill>
              <a:schemeClr val="dk1"/>
            </a:solidFill>
            <a:prstDash val="dash"/>
            <a:round/>
            <a:headEnd len="med" w="med" type="triangle"/>
            <a:tailEnd len="sm" w="sm" type="none"/>
          </a:ln>
        </p:spPr>
      </p:cxnSp>
      <p:sp>
        <p:nvSpPr>
          <p:cNvPr id="440" name="Google Shape;440;p54"/>
          <p:cNvSpPr/>
          <p:nvPr/>
        </p:nvSpPr>
        <p:spPr>
          <a:xfrm rot="-5400000">
            <a:off x="1926304" y="2471682"/>
            <a:ext cx="673500" cy="2871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GB" sz="1000">
                <a:solidFill>
                  <a:schemeClr val="dk1"/>
                </a:solidFill>
                <a:latin typeface="Arial"/>
                <a:ea typeface="Arial"/>
                <a:cs typeface="Arial"/>
                <a:sym typeface="Arial"/>
              </a:rPr>
              <a:t>StreamLink</a:t>
            </a:r>
            <a:endParaRPr/>
          </a:p>
        </p:txBody>
      </p:sp>
      <p:sp>
        <p:nvSpPr>
          <p:cNvPr id="441" name="Google Shape;441;p54"/>
          <p:cNvSpPr/>
          <p:nvPr/>
        </p:nvSpPr>
        <p:spPr>
          <a:xfrm rot="-5400000">
            <a:off x="1926304" y="3577782"/>
            <a:ext cx="673500" cy="2871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GB" sz="1000">
                <a:solidFill>
                  <a:schemeClr val="dk1"/>
                </a:solidFill>
                <a:latin typeface="Arial"/>
                <a:ea typeface="Arial"/>
                <a:cs typeface="Arial"/>
                <a:sym typeface="Arial"/>
              </a:rPr>
              <a:t>StreamLink</a:t>
            </a:r>
            <a:endParaRPr/>
          </a:p>
        </p:txBody>
      </p:sp>
      <p:sp>
        <p:nvSpPr>
          <p:cNvPr id="442" name="Google Shape;442;p54"/>
          <p:cNvSpPr/>
          <p:nvPr/>
        </p:nvSpPr>
        <p:spPr>
          <a:xfrm rot="-5400000">
            <a:off x="1926304" y="1456464"/>
            <a:ext cx="673500" cy="287100"/>
          </a:xfrm>
          <a:prstGeom prst="rect">
            <a:avLst/>
          </a:prstGeom>
          <a:solidFill>
            <a:srgbClr val="C6D9F1"/>
          </a:solidFill>
          <a:ln>
            <a:noFill/>
          </a:ln>
        </p:spPr>
        <p:txBody>
          <a:bodyPr anchorCtr="0" anchor="ctr" bIns="0" lIns="0" spcFirstLastPara="1" rIns="0" wrap="square" tIns="0">
            <a:noAutofit/>
          </a:bodyPr>
          <a:lstStyle/>
          <a:p>
            <a:pPr indent="0" lvl="0" marL="0" marR="0" rtl="0" algn="ctr">
              <a:spcBef>
                <a:spcPts val="0"/>
              </a:spcBef>
              <a:spcAft>
                <a:spcPts val="0"/>
              </a:spcAft>
              <a:buNone/>
            </a:pPr>
            <a:r>
              <a:rPr b="1" lang="en-GB" sz="1000">
                <a:solidFill>
                  <a:schemeClr val="dk1"/>
                </a:solidFill>
                <a:latin typeface="Arial"/>
                <a:ea typeface="Arial"/>
                <a:cs typeface="Arial"/>
                <a:sym typeface="Arial"/>
              </a:rPr>
              <a:t>StreamLink</a:t>
            </a:r>
            <a:endParaRPr/>
          </a:p>
        </p:txBody>
      </p:sp>
      <p:sp>
        <p:nvSpPr>
          <p:cNvPr id="443" name="Google Shape;443;p54"/>
          <p:cNvSpPr/>
          <p:nvPr/>
        </p:nvSpPr>
        <p:spPr>
          <a:xfrm>
            <a:off x="3115873" y="2277444"/>
            <a:ext cx="1380900" cy="673200"/>
          </a:xfrm>
          <a:prstGeom prst="rect">
            <a:avLst/>
          </a:prstGeom>
          <a:gradFill>
            <a:gsLst>
              <a:gs pos="0">
                <a:srgbClr val="1F497D"/>
              </a:gs>
              <a:gs pos="100000">
                <a:srgbClr val="416EA0"/>
              </a:gs>
            </a:gsLst>
            <a:path path="circle">
              <a:fillToRect r="100%" t="100%"/>
            </a:path>
            <a:tileRect b="-100%" l="-100%"/>
          </a:gradFill>
          <a:ln>
            <a:noFill/>
          </a:ln>
        </p:spPr>
        <p:txBody>
          <a:bodyPr anchorCtr="0" anchor="ctr" bIns="0" lIns="0" spcFirstLastPara="1" rIns="0" wrap="square" tIns="0">
            <a:noAutofit/>
          </a:bodyPr>
          <a:lstStyle/>
          <a:p>
            <a:pPr indent="0" lvl="0" marL="0" marR="0" rtl="0" algn="l">
              <a:spcBef>
                <a:spcPts val="0"/>
              </a:spcBef>
              <a:spcAft>
                <a:spcPts val="0"/>
              </a:spcAft>
              <a:buNone/>
            </a:pPr>
            <a:r>
              <a:t/>
            </a:r>
            <a:endParaRPr b="1" sz="1200">
              <a:solidFill>
                <a:srgbClr val="FFFFFF"/>
              </a:solidFill>
              <a:latin typeface="Arial"/>
              <a:ea typeface="Arial"/>
              <a:cs typeface="Arial"/>
              <a:sym typeface="Arial"/>
            </a:endParaRPr>
          </a:p>
        </p:txBody>
      </p:sp>
      <p:pic>
        <p:nvPicPr>
          <p:cNvPr descr="icon-platform.png" id="444" name="Google Shape;444;p54"/>
          <p:cNvPicPr preferRelativeResize="0"/>
          <p:nvPr/>
        </p:nvPicPr>
        <p:blipFill rotWithShape="1">
          <a:blip r:embed="rId4">
            <a:alphaModFix/>
          </a:blip>
          <a:srcRect b="0" l="0" r="0" t="0"/>
          <a:stretch/>
        </p:blipFill>
        <p:spPr>
          <a:xfrm>
            <a:off x="3278253" y="2495822"/>
            <a:ext cx="233400" cy="233400"/>
          </a:xfrm>
          <a:prstGeom prst="rect">
            <a:avLst/>
          </a:prstGeom>
          <a:noFill/>
          <a:ln>
            <a:noFill/>
          </a:ln>
        </p:spPr>
      </p:pic>
      <p:sp>
        <p:nvSpPr>
          <p:cNvPr id="445" name="Google Shape;445;p54"/>
          <p:cNvSpPr txBox="1"/>
          <p:nvPr/>
        </p:nvSpPr>
        <p:spPr>
          <a:xfrm>
            <a:off x="3571395" y="2505364"/>
            <a:ext cx="823500" cy="207600"/>
          </a:xfrm>
          <a:prstGeom prst="rect">
            <a:avLst/>
          </a:prstGeom>
          <a:noFill/>
          <a:ln>
            <a:noFill/>
          </a:ln>
        </p:spPr>
        <p:txBody>
          <a:bodyPr anchorCtr="0" anchor="t" bIns="45700" lIns="91425" spcFirstLastPara="1" rIns="0" wrap="square" tIns="45700">
            <a:noAutofit/>
          </a:bodyPr>
          <a:lstStyle/>
          <a:p>
            <a:pPr indent="0" lvl="0" marL="0" marR="0" rtl="0" algn="l">
              <a:spcBef>
                <a:spcPts val="0"/>
              </a:spcBef>
              <a:spcAft>
                <a:spcPts val="0"/>
              </a:spcAft>
              <a:buNone/>
            </a:pPr>
            <a:r>
              <a:rPr b="1" lang="en-GB" sz="1200">
                <a:solidFill>
                  <a:schemeClr val="lt1"/>
                </a:solidFill>
                <a:latin typeface="Arial"/>
                <a:ea typeface="Arial"/>
                <a:cs typeface="Arial"/>
                <a:sym typeface="Arial"/>
              </a:rPr>
              <a:t>Liberator</a:t>
            </a:r>
            <a:endParaRPr b="1" sz="1200">
              <a:solidFill>
                <a:schemeClr val="lt1"/>
              </a:solidFill>
              <a:latin typeface="Arial"/>
              <a:ea typeface="Arial"/>
              <a:cs typeface="Arial"/>
              <a:sym typeface="Arial"/>
            </a:endParaRPr>
          </a:p>
        </p:txBody>
      </p:sp>
      <p:sp>
        <p:nvSpPr>
          <p:cNvPr id="446" name="Google Shape;446;p54"/>
          <p:cNvSpPr txBox="1"/>
          <p:nvPr/>
        </p:nvSpPr>
        <p:spPr>
          <a:xfrm>
            <a:off x="7406456" y="2995110"/>
            <a:ext cx="1077000" cy="1989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lang="en-GB" sz="1000">
                <a:solidFill>
                  <a:srgbClr val="17375E"/>
                </a:solidFill>
                <a:latin typeface="Arial"/>
                <a:ea typeface="Arial"/>
                <a:cs typeface="Arial"/>
                <a:sym typeface="Arial"/>
              </a:rPr>
              <a:t>Exist</a:t>
            </a:r>
            <a:r>
              <a:rPr i="0" lang="en-GB" sz="1000" u="none" cap="none" strike="noStrike">
                <a:solidFill>
                  <a:srgbClr val="17375E"/>
                </a:solidFill>
                <a:latin typeface="Arial"/>
                <a:ea typeface="Arial"/>
                <a:cs typeface="Arial"/>
                <a:sym typeface="Arial"/>
              </a:rPr>
              <a:t>ing system</a:t>
            </a:r>
            <a:endParaRPr i="0" sz="1000" u="none" cap="none" strike="noStrike">
              <a:solidFill>
                <a:srgbClr val="17375E"/>
              </a:solidFill>
              <a:latin typeface="Arial"/>
              <a:ea typeface="Arial"/>
              <a:cs typeface="Arial"/>
              <a:sym typeface="Arial"/>
            </a:endParaRPr>
          </a:p>
        </p:txBody>
      </p:sp>
      <p:sp>
        <p:nvSpPr>
          <p:cNvPr id="447" name="Google Shape;447;p54"/>
          <p:cNvSpPr txBox="1"/>
          <p:nvPr/>
        </p:nvSpPr>
        <p:spPr>
          <a:xfrm>
            <a:off x="964436" y="1966037"/>
            <a:ext cx="1228500" cy="1776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lang="en-GB" sz="1000">
                <a:solidFill>
                  <a:srgbClr val="17375E"/>
                </a:solidFill>
                <a:latin typeface="Arial"/>
                <a:ea typeface="Arial"/>
                <a:cs typeface="Arial"/>
                <a:sym typeface="Arial"/>
              </a:rPr>
              <a:t>Client application</a:t>
            </a:r>
            <a:endParaRPr i="0" sz="1000" u="none" cap="none" strike="noStrike">
              <a:solidFill>
                <a:srgbClr val="17375E"/>
              </a:solidFill>
              <a:latin typeface="Arial"/>
              <a:ea typeface="Arial"/>
              <a:cs typeface="Arial"/>
              <a:sym typeface="Arial"/>
            </a:endParaRPr>
          </a:p>
        </p:txBody>
      </p:sp>
      <p:pic>
        <p:nvPicPr>
          <p:cNvPr descr="device-desktop.png" id="448" name="Google Shape;448;p54"/>
          <p:cNvPicPr preferRelativeResize="0"/>
          <p:nvPr/>
        </p:nvPicPr>
        <p:blipFill rotWithShape="1">
          <a:blip r:embed="rId5">
            <a:alphaModFix/>
          </a:blip>
          <a:srcRect b="0" l="0" r="0" t="0"/>
          <a:stretch/>
        </p:blipFill>
        <p:spPr>
          <a:xfrm>
            <a:off x="1076386" y="1261856"/>
            <a:ext cx="1004400" cy="636000"/>
          </a:xfrm>
          <a:prstGeom prst="rect">
            <a:avLst/>
          </a:prstGeom>
          <a:noFill/>
          <a:ln>
            <a:noFill/>
          </a:ln>
        </p:spPr>
      </p:pic>
      <p:sp>
        <p:nvSpPr>
          <p:cNvPr id="449" name="Google Shape;449;p54"/>
          <p:cNvSpPr txBox="1"/>
          <p:nvPr/>
        </p:nvSpPr>
        <p:spPr>
          <a:xfrm>
            <a:off x="955969" y="2982038"/>
            <a:ext cx="1228500" cy="1776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lang="en-GB" sz="1000">
                <a:solidFill>
                  <a:srgbClr val="17375E"/>
                </a:solidFill>
                <a:latin typeface="Arial"/>
                <a:ea typeface="Arial"/>
                <a:cs typeface="Arial"/>
                <a:sym typeface="Arial"/>
              </a:rPr>
              <a:t>Client application</a:t>
            </a:r>
            <a:endParaRPr i="0" sz="1000" u="none" cap="none" strike="noStrike">
              <a:solidFill>
                <a:srgbClr val="17375E"/>
              </a:solidFill>
              <a:latin typeface="Arial"/>
              <a:ea typeface="Arial"/>
              <a:cs typeface="Arial"/>
              <a:sym typeface="Arial"/>
            </a:endParaRPr>
          </a:p>
        </p:txBody>
      </p:sp>
      <p:pic>
        <p:nvPicPr>
          <p:cNvPr descr="device-desktop.png" id="450" name="Google Shape;450;p54"/>
          <p:cNvPicPr preferRelativeResize="0"/>
          <p:nvPr/>
        </p:nvPicPr>
        <p:blipFill rotWithShape="1">
          <a:blip r:embed="rId5">
            <a:alphaModFix/>
          </a:blip>
          <a:srcRect b="0" l="0" r="0" t="0"/>
          <a:stretch/>
        </p:blipFill>
        <p:spPr>
          <a:xfrm>
            <a:off x="1067919" y="2277856"/>
            <a:ext cx="1004400" cy="636000"/>
          </a:xfrm>
          <a:prstGeom prst="rect">
            <a:avLst/>
          </a:prstGeom>
          <a:noFill/>
          <a:ln>
            <a:noFill/>
          </a:ln>
        </p:spPr>
      </p:pic>
      <p:sp>
        <p:nvSpPr>
          <p:cNvPr id="451" name="Google Shape;451;p54"/>
          <p:cNvSpPr txBox="1"/>
          <p:nvPr/>
        </p:nvSpPr>
        <p:spPr>
          <a:xfrm>
            <a:off x="955969" y="4086938"/>
            <a:ext cx="1228500" cy="177600"/>
          </a:xfrm>
          <a:prstGeom prst="rect">
            <a:avLst/>
          </a:prstGeom>
          <a:noFill/>
          <a:ln>
            <a:noFill/>
          </a:ln>
        </p:spPr>
        <p:txBody>
          <a:bodyPr anchorCtr="0" anchor="t" bIns="0" lIns="91425" spcFirstLastPara="1" rIns="91425" wrap="square" tIns="0">
            <a:noAutofit/>
          </a:bodyPr>
          <a:lstStyle/>
          <a:p>
            <a:pPr indent="0" lvl="0" marL="0" marR="0" rtl="0" algn="ctr">
              <a:lnSpc>
                <a:spcPct val="100000"/>
              </a:lnSpc>
              <a:spcBef>
                <a:spcPts val="0"/>
              </a:spcBef>
              <a:spcAft>
                <a:spcPts val="0"/>
              </a:spcAft>
              <a:buClr>
                <a:srgbClr val="17375E"/>
              </a:buClr>
              <a:buFont typeface="Arial"/>
              <a:buNone/>
            </a:pPr>
            <a:r>
              <a:rPr lang="en-GB" sz="1000">
                <a:solidFill>
                  <a:srgbClr val="17375E"/>
                </a:solidFill>
                <a:latin typeface="Arial"/>
                <a:ea typeface="Arial"/>
                <a:cs typeface="Arial"/>
                <a:sym typeface="Arial"/>
              </a:rPr>
              <a:t>Client application</a:t>
            </a:r>
            <a:endParaRPr i="0" sz="1000" u="none" cap="none" strike="noStrike">
              <a:solidFill>
                <a:srgbClr val="17375E"/>
              </a:solidFill>
              <a:latin typeface="Arial"/>
              <a:ea typeface="Arial"/>
              <a:cs typeface="Arial"/>
              <a:sym typeface="Arial"/>
            </a:endParaRPr>
          </a:p>
        </p:txBody>
      </p:sp>
      <p:pic>
        <p:nvPicPr>
          <p:cNvPr descr="device-desktop.png" id="452" name="Google Shape;452;p54"/>
          <p:cNvPicPr preferRelativeResize="0"/>
          <p:nvPr/>
        </p:nvPicPr>
        <p:blipFill rotWithShape="1">
          <a:blip r:embed="rId5">
            <a:alphaModFix/>
          </a:blip>
          <a:srcRect b="0" l="0" r="0" t="0"/>
          <a:stretch/>
        </p:blipFill>
        <p:spPr>
          <a:xfrm>
            <a:off x="1067919" y="3382757"/>
            <a:ext cx="1004400" cy="636000"/>
          </a:xfrm>
          <a:prstGeom prst="rect">
            <a:avLst/>
          </a:prstGeom>
          <a:noFill/>
          <a:ln>
            <a:noFill/>
          </a:ln>
        </p:spPr>
      </p:pic>
    </p:spTree>
  </p:cSld>
  <p:clrMapOvr>
    <a:masterClrMapping/>
  </p:clrMapOvr>
  <p:transition>
    <p:fade thruBlk="1"/>
  </p:transition>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55"/>
          <p:cNvSpPr txBox="1"/>
          <p:nvPr>
            <p:ph type="title"/>
          </p:nvPr>
        </p:nvSpPr>
        <p:spPr>
          <a:xfrm>
            <a:off x="197100" y="375850"/>
            <a:ext cx="2728200" cy="429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ESP Trade Model</a:t>
            </a:r>
            <a:endParaRPr/>
          </a:p>
        </p:txBody>
      </p:sp>
      <p:pic>
        <p:nvPicPr>
          <p:cNvPr id="458" name="Google Shape;458;p55"/>
          <p:cNvPicPr preferRelativeResize="0"/>
          <p:nvPr/>
        </p:nvPicPr>
        <p:blipFill rotWithShape="1">
          <a:blip r:embed="rId3">
            <a:alphaModFix/>
          </a:blip>
          <a:srcRect b="0" l="0" r="0" t="0"/>
          <a:stretch/>
        </p:blipFill>
        <p:spPr>
          <a:xfrm>
            <a:off x="1971675" y="0"/>
            <a:ext cx="5019600" cy="5143500"/>
          </a:xfrm>
          <a:prstGeom prst="rect">
            <a:avLst/>
          </a:prstGeom>
          <a:noFill/>
          <a:ln>
            <a:noFill/>
          </a:ln>
        </p:spPr>
      </p:pic>
      <p:sp>
        <p:nvSpPr>
          <p:cNvPr id="459" name="Google Shape;459;p55"/>
          <p:cNvSpPr/>
          <p:nvPr/>
        </p:nvSpPr>
        <p:spPr>
          <a:xfrm>
            <a:off x="6991275" y="0"/>
            <a:ext cx="2153100" cy="51435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4" name="Shape 464"/>
        <p:cNvGrpSpPr/>
        <p:nvPr/>
      </p:nvGrpSpPr>
      <p:grpSpPr>
        <a:xfrm>
          <a:off x="0" y="0"/>
          <a:ext cx="0" cy="0"/>
          <a:chOff x="0" y="0"/>
          <a:chExt cx="0" cy="0"/>
        </a:xfrm>
      </p:grpSpPr>
      <p:sp>
        <p:nvSpPr>
          <p:cNvPr id="465" name="Google Shape;465;p56"/>
          <p:cNvSpPr/>
          <p:nvPr/>
        </p:nvSpPr>
        <p:spPr>
          <a:xfrm>
            <a:off x="342900" y="207022"/>
            <a:ext cx="7179300" cy="4013700"/>
          </a:xfrm>
          <a:prstGeom prst="rect">
            <a:avLst/>
          </a:prstGeom>
          <a:solidFill>
            <a:schemeClr val="lt2"/>
          </a:solidFill>
          <a:ln cap="flat" cmpd="sng" w="9525">
            <a:solidFill>
              <a:schemeClr val="lt2"/>
            </a:solidFill>
            <a:prstDash val="solid"/>
            <a:round/>
            <a:headEnd len="sm" w="sm" type="none"/>
            <a:tailEnd len="sm" w="sm" type="none"/>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Arial"/>
              <a:ea typeface="Arial"/>
              <a:cs typeface="Arial"/>
              <a:sym typeface="Arial"/>
            </a:endParaRPr>
          </a:p>
        </p:txBody>
      </p:sp>
      <p:pic>
        <p:nvPicPr>
          <p:cNvPr id="466" name="Google Shape;466;p56"/>
          <p:cNvPicPr preferRelativeResize="0"/>
          <p:nvPr/>
        </p:nvPicPr>
        <p:blipFill rotWithShape="1">
          <a:blip r:embed="rId3">
            <a:alphaModFix/>
          </a:blip>
          <a:srcRect b="0" l="0" r="0" t="0"/>
          <a:stretch/>
        </p:blipFill>
        <p:spPr>
          <a:xfrm>
            <a:off x="6618873" y="2181584"/>
            <a:ext cx="2300700" cy="2356800"/>
          </a:xfrm>
          <a:prstGeom prst="rect">
            <a:avLst/>
          </a:prstGeom>
          <a:noFill/>
          <a:ln>
            <a:noFill/>
          </a:ln>
        </p:spPr>
      </p:pic>
      <p:sp>
        <p:nvSpPr>
          <p:cNvPr id="467" name="Google Shape;467;p56"/>
          <p:cNvSpPr txBox="1"/>
          <p:nvPr>
            <p:ph idx="1" type="body"/>
          </p:nvPr>
        </p:nvSpPr>
        <p:spPr>
          <a:xfrm>
            <a:off x="342900" y="257175"/>
            <a:ext cx="8229600" cy="4667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&lt;tradeModel </a:t>
            </a:r>
            <a:r>
              <a:rPr b="0" i="0" lang="en-GB" sz="1050" u="none" cap="none" strike="noStrike">
                <a:solidFill>
                  <a:srgbClr val="0070C0"/>
                </a:solidFill>
                <a:latin typeface="Consolas"/>
                <a:ea typeface="Consolas"/>
                <a:cs typeface="Consolas"/>
                <a:sym typeface="Consolas"/>
              </a:rPr>
              <a:t>name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"ESP"</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initialState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"Initial"</a:t>
            </a:r>
            <a:r>
              <a:rPr b="0" i="0" lang="en-GB" sz="1050" u="none" cap="none" strike="noStrike">
                <a:solidFill>
                  <a:schemeClr val="dk1"/>
                </a:solidFill>
                <a:latin typeface="Consolas"/>
                <a:ea typeface="Consolas"/>
                <a:cs typeface="Consolas"/>
                <a:sym typeface="Consolas"/>
              </a:rPr>
              <a:t>&gt;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 </a:t>
            </a:r>
            <a:r>
              <a:rPr b="0" i="0" lang="en-GB" sz="1050" u="none" cap="none" strike="noStrike">
                <a:solidFill>
                  <a:srgbClr val="0070C0"/>
                </a:solidFill>
                <a:latin typeface="Consolas"/>
                <a:ea typeface="Consolas"/>
                <a:cs typeface="Consolas"/>
                <a:sym typeface="Consolas"/>
              </a:rPr>
              <a:t>name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"Initial"</a:t>
            </a:r>
            <a:r>
              <a:rPr b="0" i="0" lang="en-GB" sz="1050" u="none" cap="none" strike="noStrike">
                <a:solidFill>
                  <a:schemeClr val="dk1"/>
                </a:solidFill>
                <a:latin typeface="Consolas"/>
                <a:ea typeface="Consolas"/>
                <a:cs typeface="Consolas"/>
                <a:sym typeface="Consolas"/>
              </a:rPr>
              <a:t>&gt;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&lt;transition </a:t>
            </a:r>
            <a:r>
              <a:rPr b="0" i="0" lang="en-GB" sz="1050" u="none" cap="none" strike="noStrike">
                <a:solidFill>
                  <a:srgbClr val="0070C0"/>
                </a:solidFill>
                <a:latin typeface="Consolas"/>
                <a:ea typeface="Consolas"/>
                <a:cs typeface="Consolas"/>
                <a:sym typeface="Consolas"/>
              </a:rPr>
              <a:t>target</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"OpenSent"</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trigger</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"Open"</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source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"client"</a:t>
            </a:r>
            <a:r>
              <a:rPr b="0" i="0" lang="en-GB" sz="1050" u="none" cap="none" strike="noStrike">
                <a:solidFill>
                  <a:schemeClr val="dk1"/>
                </a:solidFill>
                <a:latin typeface="Consolas"/>
                <a:ea typeface="Consolas"/>
                <a:cs typeface="Consolas"/>
                <a:sym typeface="Consolas"/>
              </a:rPr>
              <a:t> /&gt;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 </a:t>
            </a:r>
            <a:r>
              <a:rPr b="0" i="0" lang="en-GB" sz="1050" u="none" cap="none" strike="noStrike">
                <a:solidFill>
                  <a:srgbClr val="0070C0"/>
                </a:solidFill>
                <a:latin typeface="Consolas"/>
                <a:ea typeface="Consolas"/>
                <a:cs typeface="Consolas"/>
                <a:sym typeface="Consolas"/>
              </a:rPr>
              <a:t>name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"OpenSent“</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timeout</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“10”</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timeoutState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“Rejected”</a:t>
            </a:r>
            <a:r>
              <a:rPr b="0" i="0" lang="en-GB" sz="1050" u="none" cap="none" strike="noStrike">
                <a:solidFill>
                  <a:schemeClr val="dk1"/>
                </a:solidFill>
                <a:latin typeface="Consolas"/>
                <a:ea typeface="Consolas"/>
                <a:cs typeface="Consolas"/>
                <a:sym typeface="Consolas"/>
              </a:rPr>
              <a:t>&gt;</a:t>
            </a:r>
            <a:endParaRPr b="0" i="0" sz="1050" u="none" cap="none" strike="noStrike">
              <a:solidFill>
                <a:schemeClr val="dk1"/>
              </a:solidFill>
              <a:latin typeface="Consolas"/>
              <a:ea typeface="Consolas"/>
              <a:cs typeface="Consolas"/>
              <a:sym typeface="Consolas"/>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&lt;transition </a:t>
            </a:r>
            <a:r>
              <a:rPr b="0" i="0" lang="en-GB" sz="1050" u="none" cap="none" strike="noStrike">
                <a:solidFill>
                  <a:srgbClr val="0070C0"/>
                </a:solidFill>
                <a:latin typeface="Consolas"/>
                <a:ea typeface="Consolas"/>
                <a:cs typeface="Consolas"/>
                <a:sym typeface="Consolas"/>
              </a:rPr>
              <a:t>target</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"Queued"</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trigger</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"OpenAck"</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source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"server"</a:t>
            </a:r>
            <a:r>
              <a:rPr b="0" i="0" lang="en-GB" sz="1050" u="none" cap="none" strike="noStrike">
                <a:solidFill>
                  <a:schemeClr val="dk1"/>
                </a:solidFill>
                <a:latin typeface="Consolas"/>
                <a:ea typeface="Consolas"/>
                <a:cs typeface="Consolas"/>
                <a:sym typeface="Consolas"/>
              </a:rPr>
              <a:t> /&gt;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&lt;transition </a:t>
            </a:r>
            <a:r>
              <a:rPr b="0" i="0" lang="en-GB" sz="1050" u="none" cap="none" strike="noStrike">
                <a:solidFill>
                  <a:srgbClr val="0070C0"/>
                </a:solidFill>
                <a:latin typeface="Consolas"/>
                <a:ea typeface="Consolas"/>
                <a:cs typeface="Consolas"/>
                <a:sym typeface="Consolas"/>
              </a:rPr>
              <a:t>target</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"Rejected"</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trigger</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"Reject"</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source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"server"</a:t>
            </a:r>
            <a:r>
              <a:rPr b="0" i="0" lang="en-GB" sz="1050" u="none" cap="none" strike="noStrike">
                <a:solidFill>
                  <a:schemeClr val="dk1"/>
                </a:solidFill>
                <a:latin typeface="Consolas"/>
                <a:ea typeface="Consolas"/>
                <a:cs typeface="Consolas"/>
                <a:sym typeface="Consolas"/>
              </a:rPr>
              <a:t> /&gt;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 </a:t>
            </a:r>
            <a:r>
              <a:rPr b="0" i="0" lang="en-GB" sz="1050" u="none" cap="none" strike="noStrike">
                <a:solidFill>
                  <a:srgbClr val="0070C0"/>
                </a:solidFill>
                <a:latin typeface="Consolas"/>
                <a:ea typeface="Consolas"/>
                <a:cs typeface="Consolas"/>
                <a:sym typeface="Consolas"/>
              </a:rPr>
              <a:t>name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"Queued"</a:t>
            </a:r>
            <a:r>
              <a:rPr b="0" i="0" lang="en-GB" sz="1050" u="none" cap="none" strike="noStrike">
                <a:solidFill>
                  <a:schemeClr val="dk1"/>
                </a:solidFill>
                <a:latin typeface="Consolas"/>
                <a:ea typeface="Consolas"/>
                <a:cs typeface="Consolas"/>
                <a:sym typeface="Consolas"/>
              </a:rPr>
              <a:t>&gt;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&lt;transition </a:t>
            </a:r>
            <a:r>
              <a:rPr b="0" i="0" lang="en-GB" sz="1050" u="none" cap="none" strike="noStrike">
                <a:solidFill>
                  <a:srgbClr val="0070C0"/>
                </a:solidFill>
                <a:latin typeface="Consolas"/>
                <a:ea typeface="Consolas"/>
                <a:cs typeface="Consolas"/>
                <a:sym typeface="Consolas"/>
              </a:rPr>
              <a:t>target</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"TradeConfirmed"</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trigger</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"TradeConfirmation"</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source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"server"</a:t>
            </a:r>
            <a:r>
              <a:rPr b="0" i="0" lang="en-GB" sz="1050" u="none" cap="none" strike="noStrike">
                <a:solidFill>
                  <a:schemeClr val="dk1"/>
                </a:solidFill>
                <a:latin typeface="Consolas"/>
                <a:ea typeface="Consolas"/>
                <a:cs typeface="Consolas"/>
                <a:sym typeface="Consolas"/>
              </a:rPr>
              <a:t> /&gt;</a:t>
            </a:r>
            <a:endParaRPr b="0" i="0" sz="1050" u="none" cap="none" strike="noStrike">
              <a:solidFill>
                <a:schemeClr val="dk1"/>
              </a:solidFill>
              <a:latin typeface="Consolas"/>
              <a:ea typeface="Consolas"/>
              <a:cs typeface="Consolas"/>
              <a:sym typeface="Consolas"/>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&lt;transition </a:t>
            </a:r>
            <a:r>
              <a:rPr b="0" i="0" lang="en-GB" sz="1050" u="none" cap="none" strike="noStrike">
                <a:solidFill>
                  <a:srgbClr val="0070C0"/>
                </a:solidFill>
                <a:latin typeface="Consolas"/>
                <a:ea typeface="Consolas"/>
                <a:cs typeface="Consolas"/>
                <a:sym typeface="Consolas"/>
              </a:rPr>
              <a:t>target</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"Rejected"</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trigger</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"Reject"</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source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"server"</a:t>
            </a:r>
            <a:r>
              <a:rPr b="0" i="0" lang="en-GB" sz="1050" u="none" cap="none" strike="noStrike">
                <a:solidFill>
                  <a:schemeClr val="dk1"/>
                </a:solidFill>
                <a:latin typeface="Consolas"/>
                <a:ea typeface="Consolas"/>
                <a:cs typeface="Consolas"/>
                <a:sym typeface="Consolas"/>
              </a:rPr>
              <a:t> /&gt;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&lt;transition </a:t>
            </a:r>
            <a:r>
              <a:rPr b="0" i="0" lang="en-GB" sz="1050" u="none" cap="none" strike="noStrike">
                <a:solidFill>
                  <a:srgbClr val="0070C0"/>
                </a:solidFill>
                <a:latin typeface="Consolas"/>
                <a:ea typeface="Consolas"/>
                <a:cs typeface="Consolas"/>
                <a:sym typeface="Consolas"/>
              </a:rPr>
              <a:t>target</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"ClientCloseSent"</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trigger</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"ClientClose"</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source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"client"</a:t>
            </a:r>
            <a:r>
              <a:rPr b="0" i="0" lang="en-GB" sz="1050" u="none" cap="none" strike="noStrike">
                <a:solidFill>
                  <a:schemeClr val="dk1"/>
                </a:solidFill>
                <a:latin typeface="Consolas"/>
                <a:ea typeface="Consolas"/>
                <a:cs typeface="Consolas"/>
                <a:sym typeface="Consolas"/>
              </a:rPr>
              <a:t> /&gt;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 </a:t>
            </a:r>
            <a:r>
              <a:rPr b="0" i="0" lang="en-GB" sz="1050" u="none" cap="none" strike="noStrike">
                <a:solidFill>
                  <a:srgbClr val="0070C0"/>
                </a:solidFill>
                <a:latin typeface="Consolas"/>
                <a:ea typeface="Consolas"/>
                <a:cs typeface="Consolas"/>
                <a:sym typeface="Consolas"/>
              </a:rPr>
              <a:t>name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"ClientCloseSent"</a:t>
            </a:r>
            <a:r>
              <a:rPr b="0" i="0" lang="en-GB" sz="1050" u="none" cap="none" strike="noStrike">
                <a:solidFill>
                  <a:schemeClr val="dk1"/>
                </a:solidFill>
                <a:latin typeface="Consolas"/>
                <a:ea typeface="Consolas"/>
                <a:cs typeface="Consolas"/>
                <a:sym typeface="Consolas"/>
              </a:rPr>
              <a:t>&gt;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&lt;transition </a:t>
            </a:r>
            <a:r>
              <a:rPr b="0" i="0" lang="en-GB" sz="1050" u="none" cap="none" strike="noStrike">
                <a:solidFill>
                  <a:srgbClr val="0070C0"/>
                </a:solidFill>
                <a:latin typeface="Consolas"/>
                <a:ea typeface="Consolas"/>
                <a:cs typeface="Consolas"/>
                <a:sym typeface="Consolas"/>
              </a:rPr>
              <a:t>target</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"ClientClosed"</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trigger</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"ClientCloseAck"</a:t>
            </a:r>
            <a:r>
              <a:rPr b="0" i="0" lang="en-GB" sz="1050" u="none" cap="none" strike="noStrike">
                <a:solidFill>
                  <a:schemeClr val="dk1"/>
                </a:solidFill>
                <a:latin typeface="Consolas"/>
                <a:ea typeface="Consolas"/>
                <a:cs typeface="Consolas"/>
                <a:sym typeface="Consolas"/>
              </a:rPr>
              <a:t> </a:t>
            </a:r>
            <a:r>
              <a:rPr b="0" i="0" lang="en-GB" sz="1050" u="none" cap="none" strike="noStrike">
                <a:solidFill>
                  <a:srgbClr val="0070C0"/>
                </a:solidFill>
                <a:latin typeface="Consolas"/>
                <a:ea typeface="Consolas"/>
                <a:cs typeface="Consolas"/>
                <a:sym typeface="Consolas"/>
              </a:rPr>
              <a:t>source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"server"</a:t>
            </a:r>
            <a:r>
              <a:rPr b="0" i="0" lang="en-GB" sz="1050" u="none" cap="none" strike="noStrike">
                <a:solidFill>
                  <a:schemeClr val="dk1"/>
                </a:solidFill>
                <a:latin typeface="Consolas"/>
                <a:ea typeface="Consolas"/>
                <a:cs typeface="Consolas"/>
                <a:sym typeface="Consolas"/>
              </a:rPr>
              <a:t>/&gt;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 </a:t>
            </a:r>
            <a:r>
              <a:rPr b="0" i="0" lang="en-GB" sz="1050" u="none" cap="none" strike="noStrike">
                <a:solidFill>
                  <a:srgbClr val="0070C0"/>
                </a:solidFill>
                <a:latin typeface="Consolas"/>
                <a:ea typeface="Consolas"/>
                <a:cs typeface="Consolas"/>
                <a:sym typeface="Consolas"/>
              </a:rPr>
              <a:t>name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"ClientClosed"</a:t>
            </a:r>
            <a:r>
              <a:rPr b="0" i="0" lang="en-GB" sz="1050" u="none" cap="none" strike="noStrike">
                <a:solidFill>
                  <a:schemeClr val="dk1"/>
                </a:solidFill>
                <a:latin typeface="Consolas"/>
                <a:ea typeface="Consolas"/>
                <a:cs typeface="Consolas"/>
                <a:sym typeface="Consolas"/>
              </a:rPr>
              <a:t>/&gt;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 </a:t>
            </a:r>
            <a:r>
              <a:rPr b="0" i="0" lang="en-GB" sz="1050" u="none" cap="none" strike="noStrike">
                <a:solidFill>
                  <a:srgbClr val="0070C0"/>
                </a:solidFill>
                <a:latin typeface="Consolas"/>
                <a:ea typeface="Consolas"/>
                <a:cs typeface="Consolas"/>
                <a:sym typeface="Consolas"/>
              </a:rPr>
              <a:t>name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"TradeConfirmed"</a:t>
            </a:r>
            <a:r>
              <a:rPr b="0" i="0" lang="en-GB" sz="1050" u="none" cap="none" strike="noStrike">
                <a:solidFill>
                  <a:schemeClr val="dk1"/>
                </a:solidFill>
                <a:latin typeface="Consolas"/>
                <a:ea typeface="Consolas"/>
                <a:cs typeface="Consolas"/>
                <a:sym typeface="Consolas"/>
              </a:rPr>
              <a:t> /&gt;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	&lt;state </a:t>
            </a:r>
            <a:r>
              <a:rPr b="0" i="0" lang="en-GB" sz="1050" u="none" cap="none" strike="noStrike">
                <a:solidFill>
                  <a:srgbClr val="0070C0"/>
                </a:solidFill>
                <a:latin typeface="Consolas"/>
                <a:ea typeface="Consolas"/>
                <a:cs typeface="Consolas"/>
                <a:sym typeface="Consolas"/>
              </a:rPr>
              <a:t>name</a:t>
            </a:r>
            <a:r>
              <a:rPr b="0" i="0" lang="en-GB" sz="1050" u="none" cap="none" strike="noStrike">
                <a:solidFill>
                  <a:schemeClr val="dk1"/>
                </a:solidFill>
                <a:latin typeface="Consolas"/>
                <a:ea typeface="Consolas"/>
                <a:cs typeface="Consolas"/>
                <a:sym typeface="Consolas"/>
              </a:rPr>
              <a:t>=</a:t>
            </a:r>
            <a:r>
              <a:rPr b="0" i="0" lang="en-GB" sz="1050" u="none" cap="none" strike="noStrike">
                <a:solidFill>
                  <a:schemeClr val="accent2"/>
                </a:solidFill>
                <a:latin typeface="Consolas"/>
                <a:ea typeface="Consolas"/>
                <a:cs typeface="Consolas"/>
                <a:sym typeface="Consolas"/>
              </a:rPr>
              <a:t>"Rejected"</a:t>
            </a:r>
            <a:r>
              <a:rPr b="0" i="0" lang="en-GB" sz="1050" u="none" cap="none" strike="noStrike">
                <a:solidFill>
                  <a:schemeClr val="dk1"/>
                </a:solidFill>
                <a:latin typeface="Consolas"/>
                <a:ea typeface="Consolas"/>
                <a:cs typeface="Consolas"/>
                <a:sym typeface="Consolas"/>
              </a:rPr>
              <a:t> /&gt;</a:t>
            </a:r>
            <a:endParaRPr/>
          </a:p>
          <a:p>
            <a:pPr indent="0" lvl="0" marL="0" marR="0" rtl="0" algn="l">
              <a:spcBef>
                <a:spcPts val="210"/>
              </a:spcBef>
              <a:spcAft>
                <a:spcPts val="0"/>
              </a:spcAft>
              <a:buClr>
                <a:schemeClr val="accent6"/>
              </a:buClr>
              <a:buFont typeface="Merriweather Sans"/>
              <a:buNone/>
            </a:pPr>
            <a:r>
              <a:rPr b="0" i="0" lang="en-GB" sz="1050" u="none" cap="none" strike="noStrike">
                <a:solidFill>
                  <a:schemeClr val="dk1"/>
                </a:solidFill>
                <a:latin typeface="Consolas"/>
                <a:ea typeface="Consolas"/>
                <a:cs typeface="Consolas"/>
                <a:sym typeface="Consolas"/>
              </a:rPr>
              <a:t>&lt;/tradeModel&gt;</a:t>
            </a:r>
            <a:endParaRPr/>
          </a:p>
        </p:txBody>
      </p:sp>
    </p:spTree>
  </p:cSld>
  <p:clrMapOvr>
    <a:masterClrMapping/>
  </p:clrMapOvr>
  <p:transition>
    <p:fade thruBlk="1"/>
  </p:transition>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57"/>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Trading Provider</a:t>
            </a:r>
            <a:endParaRPr b="0" i="0" sz="4000" u="none" cap="none" strike="noStrike">
              <a:solidFill>
                <a:schemeClr val="dk1"/>
              </a:solidFill>
              <a:latin typeface="Roboto"/>
              <a:ea typeface="Roboto"/>
              <a:cs typeface="Roboto"/>
              <a:sym typeface="Roboto"/>
            </a:endParaRPr>
          </a:p>
        </p:txBody>
      </p:sp>
      <p:pic>
        <p:nvPicPr>
          <p:cNvPr id="474" name="Google Shape;474;p57"/>
          <p:cNvPicPr preferRelativeResize="0"/>
          <p:nvPr/>
        </p:nvPicPr>
        <p:blipFill rotWithShape="1">
          <a:blip r:embed="rId3">
            <a:alphaModFix/>
          </a:blip>
          <a:srcRect b="0" l="0" r="0" t="0"/>
          <a:stretch/>
        </p:blipFill>
        <p:spPr>
          <a:xfrm>
            <a:off x="1631156" y="1249363"/>
            <a:ext cx="1219200" cy="566700"/>
          </a:xfrm>
          <a:prstGeom prst="rect">
            <a:avLst/>
          </a:prstGeom>
          <a:noFill/>
          <a:ln>
            <a:noFill/>
          </a:ln>
        </p:spPr>
      </p:pic>
      <p:pic>
        <p:nvPicPr>
          <p:cNvPr id="475" name="Google Shape;475;p57"/>
          <p:cNvPicPr preferRelativeResize="0"/>
          <p:nvPr/>
        </p:nvPicPr>
        <p:blipFill rotWithShape="1">
          <a:blip r:embed="rId4">
            <a:alphaModFix/>
          </a:blip>
          <a:srcRect b="0" l="0" r="0" t="0"/>
          <a:stretch/>
        </p:blipFill>
        <p:spPr>
          <a:xfrm>
            <a:off x="804863" y="2674939"/>
            <a:ext cx="2871900" cy="281100"/>
          </a:xfrm>
          <a:prstGeom prst="rect">
            <a:avLst/>
          </a:prstGeom>
          <a:noFill/>
          <a:ln>
            <a:noFill/>
          </a:ln>
        </p:spPr>
      </p:pic>
      <p:pic>
        <p:nvPicPr>
          <p:cNvPr id="476" name="Google Shape;476;p57"/>
          <p:cNvPicPr preferRelativeResize="0"/>
          <p:nvPr/>
        </p:nvPicPr>
        <p:blipFill rotWithShape="1">
          <a:blip r:embed="rId5">
            <a:alphaModFix/>
          </a:blip>
          <a:srcRect b="0" l="0" r="0" t="0"/>
          <a:stretch/>
        </p:blipFill>
        <p:spPr>
          <a:xfrm>
            <a:off x="1777206" y="3657601"/>
            <a:ext cx="927000" cy="523800"/>
          </a:xfrm>
          <a:prstGeom prst="rect">
            <a:avLst/>
          </a:prstGeom>
          <a:noFill/>
          <a:ln>
            <a:noFill/>
          </a:ln>
        </p:spPr>
      </p:pic>
      <p:pic>
        <p:nvPicPr>
          <p:cNvPr id="477" name="Google Shape;477;p57"/>
          <p:cNvPicPr preferRelativeResize="0"/>
          <p:nvPr/>
        </p:nvPicPr>
        <p:blipFill rotWithShape="1">
          <a:blip r:embed="rId6">
            <a:alphaModFix/>
          </a:blip>
          <a:srcRect b="0" l="0" r="0" t="0"/>
          <a:stretch/>
        </p:blipFill>
        <p:spPr>
          <a:xfrm>
            <a:off x="158749" y="4405313"/>
            <a:ext cx="4164000" cy="665100"/>
          </a:xfrm>
          <a:prstGeom prst="rect">
            <a:avLst/>
          </a:prstGeom>
          <a:noFill/>
          <a:ln>
            <a:noFill/>
          </a:ln>
        </p:spPr>
      </p:pic>
      <p:sp>
        <p:nvSpPr>
          <p:cNvPr id="478" name="Google Shape;478;p57"/>
          <p:cNvSpPr/>
          <p:nvPr/>
        </p:nvSpPr>
        <p:spPr>
          <a:xfrm>
            <a:off x="4819650" y="1816100"/>
            <a:ext cx="3972000" cy="2755800"/>
          </a:xfrm>
          <a:prstGeom prst="roundRect">
            <a:avLst>
              <a:gd fmla="val 16667" name="adj"/>
            </a:avLst>
          </a:prstGeom>
          <a:solidFill>
            <a:schemeClr val="lt1"/>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79" name="Google Shape;479;p57"/>
          <p:cNvSpPr/>
          <p:nvPr/>
        </p:nvSpPr>
        <p:spPr>
          <a:xfrm>
            <a:off x="5076825" y="3919538"/>
            <a:ext cx="3390900" cy="485700"/>
          </a:xfrm>
          <a:prstGeom prst="rect">
            <a:avLst/>
          </a:prstGeom>
          <a:gradFill>
            <a:gsLst>
              <a:gs pos="0">
                <a:srgbClr val="FF9C78"/>
              </a:gs>
              <a:gs pos="35000">
                <a:srgbClr val="FFB8A0"/>
              </a:gs>
              <a:gs pos="100000">
                <a:srgbClr val="FFE0D6"/>
              </a:gs>
            </a:gsLst>
            <a:lin ang="16200000" scaled="0"/>
          </a:gradFill>
          <a:ln cap="flat" cmpd="sng" w="9525">
            <a:solidFill>
              <a:srgbClr val="FE6D29"/>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DataSource for Java</a:t>
            </a:r>
            <a:endParaRPr sz="1800">
              <a:solidFill>
                <a:schemeClr val="dk1"/>
              </a:solidFill>
              <a:latin typeface="Arial"/>
              <a:ea typeface="Arial"/>
              <a:cs typeface="Arial"/>
              <a:sym typeface="Arial"/>
            </a:endParaRPr>
          </a:p>
        </p:txBody>
      </p:sp>
      <p:sp>
        <p:nvSpPr>
          <p:cNvPr id="480" name="Google Shape;480;p57"/>
          <p:cNvSpPr/>
          <p:nvPr/>
        </p:nvSpPr>
        <p:spPr>
          <a:xfrm>
            <a:off x="5076825" y="3414713"/>
            <a:ext cx="3390900" cy="485700"/>
          </a:xfrm>
          <a:prstGeom prst="rect">
            <a:avLst/>
          </a:prstGeom>
          <a:gradFill>
            <a:gsLst>
              <a:gs pos="0">
                <a:srgbClr val="FF9C78"/>
              </a:gs>
              <a:gs pos="35000">
                <a:srgbClr val="FFB8A0"/>
              </a:gs>
              <a:gs pos="100000">
                <a:srgbClr val="FFE0D6"/>
              </a:gs>
            </a:gsLst>
            <a:lin ang="16200000" scaled="0"/>
          </a:gradFill>
          <a:ln cap="flat" cmpd="sng" w="9525">
            <a:solidFill>
              <a:srgbClr val="FE6D29"/>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Trading Provider</a:t>
            </a:r>
            <a:endParaRPr sz="1800">
              <a:solidFill>
                <a:schemeClr val="dk1"/>
              </a:solidFill>
              <a:latin typeface="Arial"/>
              <a:ea typeface="Arial"/>
              <a:cs typeface="Arial"/>
              <a:sym typeface="Arial"/>
            </a:endParaRPr>
          </a:p>
        </p:txBody>
      </p:sp>
      <p:sp>
        <p:nvSpPr>
          <p:cNvPr id="481" name="Google Shape;481;p57"/>
          <p:cNvSpPr/>
          <p:nvPr/>
        </p:nvSpPr>
        <p:spPr>
          <a:xfrm>
            <a:off x="5076825" y="2713037"/>
            <a:ext cx="3390900" cy="485700"/>
          </a:xfrm>
          <a:prstGeom prst="rect">
            <a:avLst/>
          </a:prstGeom>
          <a:solidFill>
            <a:schemeClr val="accent4"/>
          </a:solidFill>
          <a:ln cap="flat" cmpd="sng" w="25400">
            <a:solidFill>
              <a:srgbClr val="3D809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Arial"/>
                <a:ea typeface="Arial"/>
                <a:cs typeface="Arial"/>
                <a:sym typeface="Arial"/>
              </a:rPr>
              <a:t>Custom Code</a:t>
            </a:r>
            <a:endParaRPr sz="1800">
              <a:solidFill>
                <a:schemeClr val="lt1"/>
              </a:solidFill>
              <a:latin typeface="Arial"/>
              <a:ea typeface="Arial"/>
              <a:cs typeface="Arial"/>
              <a:sym typeface="Arial"/>
            </a:endParaRPr>
          </a:p>
        </p:txBody>
      </p:sp>
      <p:sp>
        <p:nvSpPr>
          <p:cNvPr id="482" name="Google Shape;482;p57"/>
          <p:cNvSpPr/>
          <p:nvPr/>
        </p:nvSpPr>
        <p:spPr>
          <a:xfrm>
            <a:off x="5076825" y="2027237"/>
            <a:ext cx="3390900" cy="485700"/>
          </a:xfrm>
          <a:prstGeom prst="rect">
            <a:avLst/>
          </a:prstGeom>
          <a:solidFill>
            <a:schemeClr val="accent6"/>
          </a:solidFill>
          <a:ln cap="flat" cmpd="sng" w="25400">
            <a:solidFill>
              <a:srgbClr val="5E5E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Arial"/>
                <a:ea typeface="Arial"/>
                <a:cs typeface="Arial"/>
                <a:sym typeface="Arial"/>
              </a:rPr>
              <a:t>Bank Integration Library</a:t>
            </a:r>
            <a:endParaRPr sz="1800">
              <a:solidFill>
                <a:schemeClr val="lt1"/>
              </a:solidFill>
              <a:latin typeface="Arial"/>
              <a:ea typeface="Arial"/>
              <a:cs typeface="Arial"/>
              <a:sym typeface="Arial"/>
            </a:endParaRPr>
          </a:p>
        </p:txBody>
      </p:sp>
      <p:sp>
        <p:nvSpPr>
          <p:cNvPr id="483" name="Google Shape;483;p57"/>
          <p:cNvSpPr txBox="1"/>
          <p:nvPr/>
        </p:nvSpPr>
        <p:spPr>
          <a:xfrm>
            <a:off x="5197765" y="1348065"/>
            <a:ext cx="29718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800">
                <a:solidFill>
                  <a:schemeClr val="dk1"/>
                </a:solidFill>
                <a:latin typeface="Arial"/>
                <a:ea typeface="Arial"/>
                <a:cs typeface="Arial"/>
                <a:sym typeface="Arial"/>
              </a:rPr>
              <a:t>Trading Integration Adapter</a:t>
            </a:r>
            <a:endParaRPr sz="1800">
              <a:solidFill>
                <a:schemeClr val="dk1"/>
              </a:solidFill>
              <a:latin typeface="Arial"/>
              <a:ea typeface="Arial"/>
              <a:cs typeface="Arial"/>
              <a:sym typeface="Arial"/>
            </a:endParaRPr>
          </a:p>
        </p:txBody>
      </p:sp>
      <p:sp>
        <p:nvSpPr>
          <p:cNvPr id="484" name="Google Shape;484;p57"/>
          <p:cNvSpPr txBox="1"/>
          <p:nvPr/>
        </p:nvSpPr>
        <p:spPr>
          <a:xfrm>
            <a:off x="457200" y="1068665"/>
            <a:ext cx="4362300" cy="2769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800">
                <a:solidFill>
                  <a:schemeClr val="dk1"/>
                </a:solidFill>
                <a:latin typeface="Arial"/>
                <a:ea typeface="Arial"/>
                <a:cs typeface="Arial"/>
                <a:sym typeface="Arial"/>
              </a:rPr>
              <a:t>Responsibilities of Trading Provider:</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Reads in the state model XML</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Implements the state machine</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Applies incoming messages to the state machine</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Translates incoming messages to domain-specific callbacks</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Basic error checking</a:t>
            </a:r>
            <a:endParaRPr sz="1800">
              <a:solidFill>
                <a:schemeClr val="dk1"/>
              </a:solidFill>
              <a:latin typeface="Arial"/>
              <a:ea typeface="Arial"/>
              <a:cs typeface="Arial"/>
              <a:sym typeface="Arial"/>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74"/>
                                        </p:tgtEl>
                                      </p:cBhvr>
                                    </p:animEffect>
                                    <p:set>
                                      <p:cBhvr>
                                        <p:cTn dur="1" fill="hold">
                                          <p:stCondLst>
                                            <p:cond delay="1000"/>
                                          </p:stCondLst>
                                        </p:cTn>
                                        <p:tgtEl>
                                          <p:spTgt spid="474"/>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475"/>
                                        </p:tgtEl>
                                      </p:cBhvr>
                                    </p:animEffect>
                                    <p:set>
                                      <p:cBhvr>
                                        <p:cTn dur="1" fill="hold">
                                          <p:stCondLst>
                                            <p:cond delay="1000"/>
                                          </p:stCondLst>
                                        </p:cTn>
                                        <p:tgtEl>
                                          <p:spTgt spid="47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476"/>
                                        </p:tgtEl>
                                      </p:cBhvr>
                                    </p:animEffect>
                                    <p:set>
                                      <p:cBhvr>
                                        <p:cTn dur="1" fill="hold">
                                          <p:stCondLst>
                                            <p:cond delay="1000"/>
                                          </p:stCondLst>
                                        </p:cTn>
                                        <p:tgtEl>
                                          <p:spTgt spid="47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1000"/>
                                        <p:tgtEl>
                                          <p:spTgt spid="477"/>
                                        </p:tgtEl>
                                      </p:cBhvr>
                                    </p:animEffect>
                                    <p:set>
                                      <p:cBhvr>
                                        <p:cTn dur="1" fill="hold">
                                          <p:stCondLst>
                                            <p:cond delay="1000"/>
                                          </p:stCondLst>
                                        </p:cTn>
                                        <p:tgtEl>
                                          <p:spTgt spid="477"/>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478"/>
                                        </p:tgtEl>
                                        <p:attrNameLst>
                                          <p:attrName>style.visibility</p:attrName>
                                        </p:attrNameLst>
                                      </p:cBhvr>
                                      <p:to>
                                        <p:strVal val="visible"/>
                                      </p:to>
                                    </p:set>
                                    <p:animEffect filter="fade" transition="in">
                                      <p:cBhvr>
                                        <p:cTn dur="1000"/>
                                        <p:tgtEl>
                                          <p:spTgt spid="478"/>
                                        </p:tgtEl>
                                      </p:cBhvr>
                                    </p:animEffect>
                                  </p:childTnLst>
                                </p:cTn>
                              </p:par>
                              <p:par>
                                <p:cTn fill="hold" nodeType="withEffect" presetClass="entr" presetID="10" presetSubtype="0">
                                  <p:stCondLst>
                                    <p:cond delay="0"/>
                                  </p:stCondLst>
                                  <p:childTnLst>
                                    <p:set>
                                      <p:cBhvr>
                                        <p:cTn dur="1" fill="hold">
                                          <p:stCondLst>
                                            <p:cond delay="0"/>
                                          </p:stCondLst>
                                        </p:cTn>
                                        <p:tgtEl>
                                          <p:spTgt spid="482"/>
                                        </p:tgtEl>
                                        <p:attrNameLst>
                                          <p:attrName>style.visibility</p:attrName>
                                        </p:attrNameLst>
                                      </p:cBhvr>
                                      <p:to>
                                        <p:strVal val="visible"/>
                                      </p:to>
                                    </p:set>
                                    <p:animEffect filter="fade" transition="in">
                                      <p:cBhvr>
                                        <p:cTn dur="1000"/>
                                        <p:tgtEl>
                                          <p:spTgt spid="482"/>
                                        </p:tgtEl>
                                      </p:cBhvr>
                                    </p:animEffect>
                                  </p:childTnLst>
                                </p:cTn>
                              </p:par>
                              <p:par>
                                <p:cTn fill="hold" nodeType="withEffect" presetClass="entr" presetID="10" presetSubtype="0">
                                  <p:stCondLst>
                                    <p:cond delay="0"/>
                                  </p:stCondLst>
                                  <p:childTnLst>
                                    <p:set>
                                      <p:cBhvr>
                                        <p:cTn dur="1" fill="hold">
                                          <p:stCondLst>
                                            <p:cond delay="0"/>
                                          </p:stCondLst>
                                        </p:cTn>
                                        <p:tgtEl>
                                          <p:spTgt spid="481"/>
                                        </p:tgtEl>
                                        <p:attrNameLst>
                                          <p:attrName>style.visibility</p:attrName>
                                        </p:attrNameLst>
                                      </p:cBhvr>
                                      <p:to>
                                        <p:strVal val="visible"/>
                                      </p:to>
                                    </p:set>
                                    <p:animEffect filter="fade" transition="in">
                                      <p:cBhvr>
                                        <p:cTn dur="1000"/>
                                        <p:tgtEl>
                                          <p:spTgt spid="481"/>
                                        </p:tgtEl>
                                      </p:cBhvr>
                                    </p:animEffect>
                                  </p:childTnLst>
                                </p:cTn>
                              </p:par>
                              <p:par>
                                <p:cTn fill="hold" nodeType="withEffect" presetClass="entr" presetID="10" presetSubtype="0">
                                  <p:stCondLst>
                                    <p:cond delay="0"/>
                                  </p:stCondLst>
                                  <p:childTnLst>
                                    <p:set>
                                      <p:cBhvr>
                                        <p:cTn dur="1" fill="hold">
                                          <p:stCondLst>
                                            <p:cond delay="0"/>
                                          </p:stCondLst>
                                        </p:cTn>
                                        <p:tgtEl>
                                          <p:spTgt spid="480"/>
                                        </p:tgtEl>
                                        <p:attrNameLst>
                                          <p:attrName>style.visibility</p:attrName>
                                        </p:attrNameLst>
                                      </p:cBhvr>
                                      <p:to>
                                        <p:strVal val="visible"/>
                                      </p:to>
                                    </p:set>
                                    <p:animEffect filter="fade" transition="in">
                                      <p:cBhvr>
                                        <p:cTn dur="1000"/>
                                        <p:tgtEl>
                                          <p:spTgt spid="480"/>
                                        </p:tgtEl>
                                      </p:cBhvr>
                                    </p:animEffect>
                                  </p:childTnLst>
                                </p:cTn>
                              </p:par>
                              <p:par>
                                <p:cTn fill="hold" nodeType="withEffect" presetClass="entr" presetID="10" presetSubtype="0">
                                  <p:stCondLst>
                                    <p:cond delay="0"/>
                                  </p:stCondLst>
                                  <p:childTnLst>
                                    <p:set>
                                      <p:cBhvr>
                                        <p:cTn dur="1" fill="hold">
                                          <p:stCondLst>
                                            <p:cond delay="0"/>
                                          </p:stCondLst>
                                        </p:cTn>
                                        <p:tgtEl>
                                          <p:spTgt spid="479"/>
                                        </p:tgtEl>
                                        <p:attrNameLst>
                                          <p:attrName>style.visibility</p:attrName>
                                        </p:attrNameLst>
                                      </p:cBhvr>
                                      <p:to>
                                        <p:strVal val="visible"/>
                                      </p:to>
                                    </p:set>
                                    <p:animEffect filter="fade" transition="in">
                                      <p:cBhvr>
                                        <p:cTn dur="1000"/>
                                        <p:tgtEl>
                                          <p:spTgt spid="479"/>
                                        </p:tgtEl>
                                      </p:cBhvr>
                                    </p:animEffect>
                                  </p:childTnLst>
                                </p:cTn>
                              </p:par>
                              <p:par>
                                <p:cTn fill="hold" nodeType="withEffect" presetClass="entr" presetID="10" presetSubtype="0">
                                  <p:stCondLst>
                                    <p:cond delay="0"/>
                                  </p:stCondLst>
                                  <p:childTnLst>
                                    <p:set>
                                      <p:cBhvr>
                                        <p:cTn dur="1" fill="hold">
                                          <p:stCondLst>
                                            <p:cond delay="0"/>
                                          </p:stCondLst>
                                        </p:cTn>
                                        <p:tgtEl>
                                          <p:spTgt spid="483"/>
                                        </p:tgtEl>
                                        <p:attrNameLst>
                                          <p:attrName>style.visibility</p:attrName>
                                        </p:attrNameLst>
                                      </p:cBhvr>
                                      <p:to>
                                        <p:strVal val="visible"/>
                                      </p:to>
                                    </p:set>
                                    <p:animEffect filter="fade" transition="in">
                                      <p:cBhvr>
                                        <p:cTn dur="1000"/>
                                        <p:tgtEl>
                                          <p:spTgt spid="483"/>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84"/>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cxnSp>
        <p:nvCxnSpPr>
          <p:cNvPr id="212" name="Google Shape;212;p40"/>
          <p:cNvCxnSpPr/>
          <p:nvPr/>
        </p:nvCxnSpPr>
        <p:spPr>
          <a:xfrm>
            <a:off x="5947911" y="2759945"/>
            <a:ext cx="0" cy="971700"/>
          </a:xfrm>
          <a:prstGeom prst="straightConnector1">
            <a:avLst/>
          </a:prstGeom>
          <a:noFill/>
          <a:ln cap="flat" cmpd="sng" w="25400">
            <a:solidFill>
              <a:schemeClr val="accent5"/>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213" name="Google Shape;213;p40"/>
          <p:cNvCxnSpPr/>
          <p:nvPr/>
        </p:nvCxnSpPr>
        <p:spPr>
          <a:xfrm rot="10800000">
            <a:off x="6410099" y="2942383"/>
            <a:ext cx="0" cy="971700"/>
          </a:xfrm>
          <a:prstGeom prst="straightConnector1">
            <a:avLst/>
          </a:prstGeom>
          <a:noFill/>
          <a:ln cap="flat" cmpd="sng" w="25400">
            <a:solidFill>
              <a:schemeClr val="accent5"/>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214" name="Google Shape;214;p40"/>
          <p:cNvCxnSpPr/>
          <p:nvPr/>
        </p:nvCxnSpPr>
        <p:spPr>
          <a:xfrm rot="10800000">
            <a:off x="7555553" y="2950260"/>
            <a:ext cx="0" cy="971700"/>
          </a:xfrm>
          <a:prstGeom prst="straightConnector1">
            <a:avLst/>
          </a:prstGeom>
          <a:noFill/>
          <a:ln cap="flat" cmpd="sng" w="25400">
            <a:solidFill>
              <a:schemeClr val="accent5"/>
            </a:solidFill>
            <a:prstDash val="solid"/>
            <a:round/>
            <a:headEnd len="sm" w="sm" type="none"/>
            <a:tailEnd len="med" w="med" type="triangle"/>
          </a:ln>
          <a:effectLst>
            <a:outerShdw blurRad="40000" rotWithShape="0" dir="5400000" dist="20000">
              <a:srgbClr val="000000">
                <a:alpha val="37647"/>
              </a:srgbClr>
            </a:outerShdw>
          </a:effectLst>
        </p:spPr>
      </p:cxnSp>
      <p:cxnSp>
        <p:nvCxnSpPr>
          <p:cNvPr id="215" name="Google Shape;215;p40"/>
          <p:cNvCxnSpPr/>
          <p:nvPr/>
        </p:nvCxnSpPr>
        <p:spPr>
          <a:xfrm rot="10800000">
            <a:off x="4759906" y="2942383"/>
            <a:ext cx="0" cy="971700"/>
          </a:xfrm>
          <a:prstGeom prst="straightConnector1">
            <a:avLst/>
          </a:prstGeom>
          <a:noFill/>
          <a:ln cap="flat" cmpd="sng" w="25400">
            <a:solidFill>
              <a:schemeClr val="accent5"/>
            </a:solidFill>
            <a:prstDash val="solid"/>
            <a:round/>
            <a:headEnd len="sm" w="sm" type="none"/>
            <a:tailEnd len="med" w="med" type="triangle"/>
          </a:ln>
          <a:effectLst>
            <a:outerShdw blurRad="40000" rotWithShape="0" dir="5400000" dist="20000">
              <a:srgbClr val="000000">
                <a:alpha val="37647"/>
              </a:srgbClr>
            </a:outerShdw>
          </a:effectLst>
        </p:spPr>
      </p:cxnSp>
      <p:sp>
        <p:nvSpPr>
          <p:cNvPr id="216" name="Google Shape;216;p40"/>
          <p:cNvSpPr/>
          <p:nvPr/>
        </p:nvSpPr>
        <p:spPr>
          <a:xfrm>
            <a:off x="4124254" y="1179178"/>
            <a:ext cx="4167000" cy="583800"/>
          </a:xfrm>
          <a:prstGeom prst="roundRect">
            <a:avLst>
              <a:gd fmla="val 16667" name="adj"/>
            </a:avLst>
          </a:prstGeom>
          <a:gradFill>
            <a:gsLst>
              <a:gs pos="0">
                <a:srgbClr val="BABABA"/>
              </a:gs>
              <a:gs pos="35000">
                <a:srgbClr val="CFCFCF"/>
              </a:gs>
              <a:gs pos="100000">
                <a:srgbClr val="EDEDED"/>
              </a:gs>
            </a:gsLst>
            <a:lin ang="16200000" scaled="0"/>
          </a:gradFill>
          <a:ln cap="flat" cmpd="sng" w="9525">
            <a:solidFill>
              <a:schemeClr val="dk1"/>
            </a:solidFill>
            <a:prstDash val="solid"/>
            <a:round/>
            <a:headEnd len="sm" w="sm" type="none"/>
            <a:tailEnd len="sm" w="sm" type="none"/>
          </a:ln>
          <a:effectLst>
            <a:outerShdw blurRad="40000" rotWithShape="0" dir="5400000" dist="20000">
              <a:srgbClr val="000000">
                <a:alpha val="37647"/>
              </a:srgbClr>
            </a:outerShdw>
          </a:effectLst>
        </p:spPr>
        <p:txBody>
          <a:bodyPr anchorCtr="0" anchor="t" bIns="0" lIns="91425" spcFirstLastPara="1" rIns="91425" wrap="square" tIns="0">
            <a:noAutofit/>
          </a:bodyPr>
          <a:lstStyle/>
          <a:p>
            <a:pPr indent="0" lvl="0" marL="0" marR="0" rtl="0" algn="ctr">
              <a:spcBef>
                <a:spcPts val="0"/>
              </a:spcBef>
              <a:spcAft>
                <a:spcPts val="0"/>
              </a:spcAft>
              <a:buNone/>
            </a:pPr>
            <a:r>
              <a:t/>
            </a:r>
            <a:endParaRPr b="1" i="0" sz="1600" u="none" cap="none" strike="noStrike">
              <a:solidFill>
                <a:srgbClr val="4A452A"/>
              </a:solidFill>
              <a:latin typeface="Arial"/>
              <a:ea typeface="Arial"/>
              <a:cs typeface="Arial"/>
              <a:sym typeface="Arial"/>
            </a:endParaRPr>
          </a:p>
          <a:p>
            <a:pPr indent="0" lvl="0" marL="0" marR="0" rtl="0" algn="l">
              <a:spcBef>
                <a:spcPts val="0"/>
              </a:spcBef>
              <a:spcAft>
                <a:spcPts val="0"/>
              </a:spcAft>
              <a:buNone/>
            </a:pPr>
            <a:r>
              <a:rPr b="1" i="0" lang="en-GB" sz="1400" u="none" cap="none" strike="noStrike">
                <a:solidFill>
                  <a:srgbClr val="4A452A"/>
                </a:solidFill>
                <a:latin typeface="Arial"/>
                <a:ea typeface="Arial"/>
                <a:cs typeface="Arial"/>
                <a:sym typeface="Arial"/>
              </a:rPr>
              <a:t>Web Browser</a:t>
            </a:r>
            <a:endParaRPr/>
          </a:p>
        </p:txBody>
      </p:sp>
      <p:sp>
        <p:nvSpPr>
          <p:cNvPr id="217" name="Google Shape;217;p40"/>
          <p:cNvSpPr/>
          <p:nvPr/>
        </p:nvSpPr>
        <p:spPr>
          <a:xfrm>
            <a:off x="4124254" y="3751182"/>
            <a:ext cx="4167000" cy="572700"/>
          </a:xfrm>
          <a:prstGeom prst="roundRect">
            <a:avLst>
              <a:gd fmla="val 16667" name="adj"/>
            </a:avLst>
          </a:prstGeom>
          <a:gradFill>
            <a:gsLst>
              <a:gs pos="0">
                <a:srgbClr val="BABABA"/>
              </a:gs>
              <a:gs pos="35000">
                <a:srgbClr val="CFCFCF"/>
              </a:gs>
              <a:gs pos="100000">
                <a:srgbClr val="EDEDED"/>
              </a:gs>
            </a:gsLst>
            <a:lin ang="16200000" scaled="0"/>
          </a:gradFill>
          <a:ln cap="flat" cmpd="sng" w="9525">
            <a:solidFill>
              <a:schemeClr val="dk1"/>
            </a:solidFill>
            <a:prstDash val="solid"/>
            <a:round/>
            <a:headEnd len="sm" w="sm" type="none"/>
            <a:tailEnd len="sm" w="sm" type="none"/>
          </a:ln>
          <a:effectLst>
            <a:outerShdw blurRad="40000" rotWithShape="0" dir="5400000" dist="20000">
              <a:srgbClr val="000000">
                <a:alpha val="37647"/>
              </a:srgbClr>
            </a:outerShdw>
          </a:effectLst>
        </p:spPr>
        <p:txBody>
          <a:bodyPr anchorCtr="0" anchor="t" bIns="0" lIns="91425" spcFirstLastPara="1" rIns="91425" wrap="square" tIns="0">
            <a:noAutofit/>
          </a:bodyPr>
          <a:lstStyle/>
          <a:p>
            <a:pPr indent="0" lvl="0" marL="0" marR="0" rtl="0" algn="ctr">
              <a:spcBef>
                <a:spcPts val="0"/>
              </a:spcBef>
              <a:spcAft>
                <a:spcPts val="0"/>
              </a:spcAft>
              <a:buNone/>
            </a:pPr>
            <a:r>
              <a:rPr b="1" i="0" lang="en-GB" sz="1400" u="none" cap="none" strike="noStrike">
                <a:solidFill>
                  <a:srgbClr val="4A452A"/>
                </a:solidFill>
                <a:latin typeface="Arial"/>
                <a:ea typeface="Arial"/>
                <a:cs typeface="Arial"/>
                <a:sym typeface="Arial"/>
              </a:rPr>
              <a:t>Platform</a:t>
            </a:r>
            <a:endParaRPr/>
          </a:p>
          <a:p>
            <a:pPr indent="0" lvl="0" marL="0" marR="0" rtl="0" algn="ctr">
              <a:spcBef>
                <a:spcPts val="0"/>
              </a:spcBef>
              <a:spcAft>
                <a:spcPts val="0"/>
              </a:spcAft>
              <a:buNone/>
            </a:pPr>
            <a:r>
              <a:rPr b="1" i="0" lang="en-GB" sz="1400" u="none" cap="none" strike="noStrike">
                <a:solidFill>
                  <a:srgbClr val="4A452A"/>
                </a:solidFill>
                <a:latin typeface="Arial"/>
                <a:ea typeface="Arial"/>
                <a:cs typeface="Arial"/>
                <a:sym typeface="Arial"/>
              </a:rPr>
              <a:t>(Internal Banking System)</a:t>
            </a:r>
            <a:endParaRPr/>
          </a:p>
          <a:p>
            <a:pPr indent="0" lvl="0" marL="0" marR="0" rtl="0" algn="ctr">
              <a:spcBef>
                <a:spcPts val="0"/>
              </a:spcBef>
              <a:spcAft>
                <a:spcPts val="0"/>
              </a:spcAft>
              <a:buNone/>
            </a:pPr>
            <a:r>
              <a:t/>
            </a:r>
            <a:endParaRPr b="1" i="0" sz="1400" u="none" cap="none" strike="noStrike">
              <a:solidFill>
                <a:srgbClr val="4A452A"/>
              </a:solidFill>
              <a:latin typeface="Arial"/>
              <a:ea typeface="Arial"/>
              <a:cs typeface="Arial"/>
              <a:sym typeface="Arial"/>
            </a:endParaRPr>
          </a:p>
        </p:txBody>
      </p:sp>
      <p:sp>
        <p:nvSpPr>
          <p:cNvPr id="218" name="Google Shape;218;p40"/>
          <p:cNvSpPr/>
          <p:nvPr/>
        </p:nvSpPr>
        <p:spPr>
          <a:xfrm>
            <a:off x="4124250" y="1880375"/>
            <a:ext cx="4167000" cy="356100"/>
          </a:xfrm>
          <a:prstGeom prst="rect">
            <a:avLst/>
          </a:prstGeom>
          <a:gradFill>
            <a:gsLst>
              <a:gs pos="0">
                <a:srgbClr val="6F7B8C"/>
              </a:gs>
              <a:gs pos="50000">
                <a:srgbClr val="A1B3CB"/>
              </a:gs>
              <a:gs pos="100000">
                <a:srgbClr val="C1D7F4"/>
              </a:gs>
            </a:gsLst>
            <a:lin ang="18900000" scaled="0"/>
          </a:gradFill>
          <a:ln cap="flat" cmpd="sng" w="25400">
            <a:solidFill>
              <a:schemeClr val="accent4"/>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1" i="0" lang="en-GB" sz="1400" u="none" cap="none" strike="noStrike">
                <a:solidFill>
                  <a:srgbClr val="FF0000"/>
                </a:solidFill>
                <a:latin typeface="Arial"/>
                <a:ea typeface="Arial"/>
                <a:cs typeface="Arial"/>
                <a:sym typeface="Arial"/>
              </a:rPr>
              <a:t>Internet</a:t>
            </a:r>
            <a:endParaRPr b="1" i="0" sz="1400" u="none" cap="none" strike="noStrike">
              <a:solidFill>
                <a:srgbClr val="FF0000"/>
              </a:solidFill>
              <a:latin typeface="Arial"/>
              <a:ea typeface="Arial"/>
              <a:cs typeface="Arial"/>
              <a:sym typeface="Arial"/>
            </a:endParaRPr>
          </a:p>
        </p:txBody>
      </p:sp>
      <p:pic>
        <p:nvPicPr>
          <p:cNvPr descr="laptop_trading.png" id="219" name="Google Shape;219;p40"/>
          <p:cNvPicPr preferRelativeResize="0"/>
          <p:nvPr/>
        </p:nvPicPr>
        <p:blipFill rotWithShape="1">
          <a:blip r:embed="rId3">
            <a:alphaModFix/>
          </a:blip>
          <a:srcRect b="3408" l="0" r="0" t="0"/>
          <a:stretch/>
        </p:blipFill>
        <p:spPr>
          <a:xfrm>
            <a:off x="5622364" y="1191804"/>
            <a:ext cx="1136100" cy="486000"/>
          </a:xfrm>
          <a:prstGeom prst="rect">
            <a:avLst/>
          </a:prstGeom>
          <a:noFill/>
          <a:ln>
            <a:noFill/>
          </a:ln>
          <a:effectLst>
            <a:outerShdw blurRad="53975" rotWithShape="0" algn="tl" dir="2700000" dist="50800">
              <a:srgbClr val="000000">
                <a:alpha val="40000"/>
              </a:srgbClr>
            </a:outerShdw>
          </a:effectLst>
        </p:spPr>
      </p:pic>
      <p:sp>
        <p:nvSpPr>
          <p:cNvPr id="220" name="Google Shape;220;p40"/>
          <p:cNvSpPr/>
          <p:nvPr/>
        </p:nvSpPr>
        <p:spPr>
          <a:xfrm>
            <a:off x="4124254" y="2364427"/>
            <a:ext cx="4167000" cy="554100"/>
          </a:xfrm>
          <a:prstGeom prst="roundRect">
            <a:avLst>
              <a:gd fmla="val 16667" name="adj"/>
            </a:avLst>
          </a:prstGeom>
          <a:gradFill>
            <a:gsLst>
              <a:gs pos="0">
                <a:srgbClr val="BABABA"/>
              </a:gs>
              <a:gs pos="35000">
                <a:srgbClr val="CFCFCF"/>
              </a:gs>
              <a:gs pos="100000">
                <a:srgbClr val="EDEDED"/>
              </a:gs>
            </a:gsLst>
            <a:lin ang="16200000" scaled="0"/>
          </a:gradFill>
          <a:ln cap="flat" cmpd="sng" w="9525">
            <a:solidFill>
              <a:schemeClr val="dk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0" lIns="0" spcFirstLastPara="1" rIns="0" wrap="square" tIns="0">
            <a:noAutofit/>
          </a:bodyPr>
          <a:lstStyle/>
          <a:p>
            <a:pPr indent="0" lvl="0" marL="0" marR="0" rtl="0" algn="ctr">
              <a:spcBef>
                <a:spcPts val="0"/>
              </a:spcBef>
              <a:spcAft>
                <a:spcPts val="0"/>
              </a:spcAft>
              <a:buNone/>
            </a:pPr>
            <a:r>
              <a:t/>
            </a:r>
            <a:endParaRPr b="1" i="0" sz="1000" u="none" cap="none" strike="noStrike">
              <a:solidFill>
                <a:srgbClr val="FFFFFF"/>
              </a:solidFill>
              <a:latin typeface="Arial"/>
              <a:ea typeface="Arial"/>
              <a:cs typeface="Arial"/>
              <a:sym typeface="Arial"/>
            </a:endParaRPr>
          </a:p>
        </p:txBody>
      </p:sp>
      <p:sp>
        <p:nvSpPr>
          <p:cNvPr id="221" name="Google Shape;221;p40"/>
          <p:cNvSpPr/>
          <p:nvPr/>
        </p:nvSpPr>
        <p:spPr>
          <a:xfrm>
            <a:off x="4738693" y="2366000"/>
            <a:ext cx="2938200" cy="285600"/>
          </a:xfrm>
          <a:prstGeom prst="rect">
            <a:avLst/>
          </a:prstGeom>
          <a:gradFill>
            <a:gsLst>
              <a:gs pos="0">
                <a:srgbClr val="1F497D"/>
              </a:gs>
              <a:gs pos="100000">
                <a:srgbClr val="416EA0"/>
              </a:gs>
            </a:gsLst>
            <a:path path="circle">
              <a:fillToRect r="100%" t="100%"/>
            </a:path>
            <a:tileRect b="-100%" l="-100%"/>
          </a:gradFill>
          <a:ln>
            <a:noFill/>
          </a:ln>
        </p:spPr>
        <p:txBody>
          <a:bodyPr anchorCtr="0" anchor="ctr" bIns="0" lIns="0" spcFirstLastPara="1" rIns="0" wrap="square" tIns="0">
            <a:noAutofit/>
          </a:bodyPr>
          <a:lstStyle/>
          <a:p>
            <a:pPr indent="0" lvl="0" marL="0" marR="0" rtl="0" algn="ctr">
              <a:spcBef>
                <a:spcPts val="0"/>
              </a:spcBef>
              <a:spcAft>
                <a:spcPts val="0"/>
              </a:spcAft>
              <a:buNone/>
            </a:pPr>
            <a:r>
              <a:rPr b="1" i="0" lang="en-GB" sz="1000" u="none" cap="none" strike="noStrike">
                <a:solidFill>
                  <a:srgbClr val="FFFFFF"/>
                </a:solidFill>
                <a:latin typeface="Arial"/>
                <a:ea typeface="Arial"/>
                <a:cs typeface="Arial"/>
                <a:sym typeface="Arial"/>
              </a:rPr>
              <a:t>Liberator</a:t>
            </a:r>
            <a:endParaRPr b="1" i="0" sz="1000" u="none" cap="none" strike="noStrike">
              <a:solidFill>
                <a:srgbClr val="FFFFFF"/>
              </a:solidFill>
              <a:latin typeface="Arial"/>
              <a:ea typeface="Arial"/>
              <a:cs typeface="Arial"/>
              <a:sym typeface="Arial"/>
            </a:endParaRPr>
          </a:p>
        </p:txBody>
      </p:sp>
      <p:sp>
        <p:nvSpPr>
          <p:cNvPr id="222" name="Google Shape;222;p40"/>
          <p:cNvSpPr txBox="1"/>
          <p:nvPr/>
        </p:nvSpPr>
        <p:spPr>
          <a:xfrm>
            <a:off x="3965392" y="2670381"/>
            <a:ext cx="1265100" cy="2448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GB" sz="1400" u="none" cap="none" strike="noStrike">
                <a:solidFill>
                  <a:schemeClr val="dk1"/>
                </a:solidFill>
                <a:latin typeface="Arial"/>
                <a:ea typeface="Arial"/>
                <a:cs typeface="Arial"/>
                <a:sym typeface="Arial"/>
              </a:rPr>
              <a:t>Platform</a:t>
            </a:r>
            <a:endParaRPr b="1" i="0" sz="1400" u="none" cap="none" strike="noStrike">
              <a:solidFill>
                <a:schemeClr val="dk1"/>
              </a:solidFill>
              <a:latin typeface="Arial"/>
              <a:ea typeface="Arial"/>
              <a:cs typeface="Arial"/>
              <a:sym typeface="Arial"/>
            </a:endParaRPr>
          </a:p>
        </p:txBody>
      </p:sp>
      <p:sp>
        <p:nvSpPr>
          <p:cNvPr id="223" name="Google Shape;223;p40"/>
          <p:cNvSpPr/>
          <p:nvPr/>
        </p:nvSpPr>
        <p:spPr>
          <a:xfrm>
            <a:off x="4257324" y="3053260"/>
            <a:ext cx="958800" cy="515400"/>
          </a:xfrm>
          <a:prstGeom prst="roundRect">
            <a:avLst>
              <a:gd fmla="val 16667" name="adj"/>
            </a:avLst>
          </a:prstGeom>
          <a:solidFill>
            <a:schemeClr val="lt1"/>
          </a:solidFill>
          <a:ln cap="flat" cmpd="sng" w="25400">
            <a:solidFill>
              <a:schemeClr val="accent4"/>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900" u="none" cap="none" strike="noStrike">
                <a:solidFill>
                  <a:schemeClr val="dk1"/>
                </a:solidFill>
                <a:latin typeface="Arial"/>
                <a:ea typeface="Arial"/>
                <a:cs typeface="Arial"/>
                <a:sym typeface="Arial"/>
              </a:rPr>
              <a:t>Pricing</a:t>
            </a:r>
            <a:endParaRPr/>
          </a:p>
          <a:p>
            <a:pPr indent="0" lvl="0" marL="0" marR="0" rtl="0" algn="ctr">
              <a:spcBef>
                <a:spcPts val="0"/>
              </a:spcBef>
              <a:spcAft>
                <a:spcPts val="0"/>
              </a:spcAft>
              <a:buNone/>
            </a:pPr>
            <a:r>
              <a:rPr b="0" i="0" lang="en-GB" sz="900" u="none" cap="none" strike="noStrike">
                <a:solidFill>
                  <a:schemeClr val="dk1"/>
                </a:solidFill>
                <a:latin typeface="Arial"/>
                <a:ea typeface="Arial"/>
                <a:cs typeface="Arial"/>
                <a:sym typeface="Arial"/>
              </a:rPr>
              <a:t>Integration Adapter</a:t>
            </a:r>
            <a:endParaRPr b="0" i="0" sz="900" u="none" cap="none" strike="noStrike">
              <a:solidFill>
                <a:schemeClr val="dk1"/>
              </a:solidFill>
              <a:latin typeface="Arial"/>
              <a:ea typeface="Arial"/>
              <a:cs typeface="Arial"/>
              <a:sym typeface="Arial"/>
            </a:endParaRPr>
          </a:p>
        </p:txBody>
      </p:sp>
      <p:sp>
        <p:nvSpPr>
          <p:cNvPr id="224" name="Google Shape;224;p40"/>
          <p:cNvSpPr/>
          <p:nvPr/>
        </p:nvSpPr>
        <p:spPr>
          <a:xfrm>
            <a:off x="7096007" y="3043848"/>
            <a:ext cx="925800" cy="515400"/>
          </a:xfrm>
          <a:prstGeom prst="roundRect">
            <a:avLst>
              <a:gd fmla="val 16667" name="adj"/>
            </a:avLst>
          </a:prstGeom>
          <a:solidFill>
            <a:schemeClr val="lt1"/>
          </a:solidFill>
          <a:ln cap="flat" cmpd="sng" w="25400">
            <a:solidFill>
              <a:schemeClr val="accent4"/>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900" u="none" cap="none" strike="noStrike">
                <a:solidFill>
                  <a:schemeClr val="dk1"/>
                </a:solidFill>
                <a:latin typeface="Arial"/>
                <a:ea typeface="Arial"/>
                <a:cs typeface="Arial"/>
                <a:sym typeface="Arial"/>
              </a:rPr>
              <a:t>Permissioning Integration Adapter</a:t>
            </a:r>
            <a:endParaRPr b="0" i="0" sz="900" u="none" cap="none" strike="noStrike">
              <a:solidFill>
                <a:schemeClr val="dk1"/>
              </a:solidFill>
              <a:latin typeface="Arial"/>
              <a:ea typeface="Arial"/>
              <a:cs typeface="Arial"/>
              <a:sym typeface="Arial"/>
            </a:endParaRPr>
          </a:p>
        </p:txBody>
      </p:sp>
      <p:sp>
        <p:nvSpPr>
          <p:cNvPr id="225" name="Google Shape;225;p40"/>
          <p:cNvSpPr/>
          <p:nvPr/>
        </p:nvSpPr>
        <p:spPr>
          <a:xfrm>
            <a:off x="5693042" y="3043848"/>
            <a:ext cx="925800" cy="515400"/>
          </a:xfrm>
          <a:prstGeom prst="roundRect">
            <a:avLst>
              <a:gd fmla="val 16667" name="adj"/>
            </a:avLst>
          </a:prstGeom>
          <a:solidFill>
            <a:schemeClr val="lt1"/>
          </a:solidFill>
          <a:ln cap="flat" cmpd="sng" w="25400">
            <a:solidFill>
              <a:schemeClr val="accent4"/>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900" u="none" cap="none" strike="noStrike">
                <a:solidFill>
                  <a:schemeClr val="dk1"/>
                </a:solidFill>
                <a:latin typeface="Arial"/>
                <a:ea typeface="Arial"/>
                <a:cs typeface="Arial"/>
                <a:sym typeface="Arial"/>
              </a:rPr>
              <a:t>Trading </a:t>
            </a:r>
            <a:endParaRPr/>
          </a:p>
          <a:p>
            <a:pPr indent="0" lvl="0" marL="0" marR="0" rtl="0" algn="ctr">
              <a:spcBef>
                <a:spcPts val="0"/>
              </a:spcBef>
              <a:spcAft>
                <a:spcPts val="0"/>
              </a:spcAft>
              <a:buNone/>
            </a:pPr>
            <a:r>
              <a:rPr b="0" i="0" lang="en-GB" sz="900" u="none" cap="none" strike="noStrike">
                <a:solidFill>
                  <a:schemeClr val="dk1"/>
                </a:solidFill>
                <a:latin typeface="Arial"/>
                <a:ea typeface="Arial"/>
                <a:cs typeface="Arial"/>
                <a:sym typeface="Arial"/>
              </a:rPr>
              <a:t>Integration Adapter</a:t>
            </a:r>
            <a:endParaRPr b="0" i="0" sz="900" u="none" cap="none" strike="noStrike">
              <a:solidFill>
                <a:schemeClr val="dk1"/>
              </a:solidFill>
              <a:latin typeface="Arial"/>
              <a:ea typeface="Arial"/>
              <a:cs typeface="Arial"/>
              <a:sym typeface="Arial"/>
            </a:endParaRPr>
          </a:p>
        </p:txBody>
      </p:sp>
      <p:pic>
        <p:nvPicPr>
          <p:cNvPr descr="cycle-icon.png" id="226" name="Google Shape;226;p40"/>
          <p:cNvPicPr preferRelativeResize="0"/>
          <p:nvPr/>
        </p:nvPicPr>
        <p:blipFill rotWithShape="1">
          <a:blip r:embed="rId4">
            <a:alphaModFix/>
          </a:blip>
          <a:srcRect b="0" l="0" r="0" t="0"/>
          <a:stretch/>
        </p:blipFill>
        <p:spPr>
          <a:xfrm>
            <a:off x="5556819" y="1583802"/>
            <a:ext cx="1315800" cy="1022100"/>
          </a:xfrm>
          <a:prstGeom prst="rect">
            <a:avLst/>
          </a:prstGeom>
          <a:noFill/>
          <a:ln>
            <a:noFill/>
          </a:ln>
        </p:spPr>
      </p:pic>
      <p:pic>
        <p:nvPicPr>
          <p:cNvPr descr="laptop_trading.png" id="227" name="Google Shape;227;p40"/>
          <p:cNvPicPr preferRelativeResize="0"/>
          <p:nvPr/>
        </p:nvPicPr>
        <p:blipFill rotWithShape="1">
          <a:blip r:embed="rId3">
            <a:alphaModFix/>
          </a:blip>
          <a:srcRect b="3408" l="0" r="0" t="0"/>
          <a:stretch/>
        </p:blipFill>
        <p:spPr>
          <a:xfrm>
            <a:off x="798193" y="861281"/>
            <a:ext cx="2302800" cy="984900"/>
          </a:xfrm>
          <a:prstGeom prst="rect">
            <a:avLst/>
          </a:prstGeom>
          <a:noFill/>
          <a:ln>
            <a:noFill/>
          </a:ln>
          <a:effectLst>
            <a:outerShdw blurRad="53975" rotWithShape="0" algn="tl" dir="2700000" dist="50800">
              <a:srgbClr val="000000">
                <a:alpha val="40000"/>
              </a:srgbClr>
            </a:outerShdw>
          </a:effectLst>
        </p:spPr>
      </p:pic>
      <p:grpSp>
        <p:nvGrpSpPr>
          <p:cNvPr id="228" name="Google Shape;228;p40"/>
          <p:cNvGrpSpPr/>
          <p:nvPr/>
        </p:nvGrpSpPr>
        <p:grpSpPr>
          <a:xfrm>
            <a:off x="1089987" y="3736779"/>
            <a:ext cx="1683095" cy="768040"/>
            <a:chOff x="1077150" y="5219877"/>
            <a:chExt cx="1643166" cy="965359"/>
          </a:xfrm>
        </p:grpSpPr>
        <p:sp>
          <p:nvSpPr>
            <p:cNvPr id="229" name="Google Shape;229;p40"/>
            <p:cNvSpPr/>
            <p:nvPr/>
          </p:nvSpPr>
          <p:spPr>
            <a:xfrm>
              <a:off x="1077150" y="5219877"/>
              <a:ext cx="1643166" cy="410791"/>
            </a:xfrm>
            <a:prstGeom prst="roundRect">
              <a:avLst>
                <a:gd fmla="val 10000" name="adj"/>
              </a:avLst>
            </a:prstGeom>
            <a:solidFill>
              <a:schemeClr val="lt1">
                <a:alpha val="89803"/>
              </a:schemeClr>
            </a:solidFill>
            <a:ln cap="flat" cmpd="sng" w="25400">
              <a:solidFill>
                <a:srgbClr val="52AFCA">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40"/>
            <p:cNvSpPr/>
            <p:nvPr/>
          </p:nvSpPr>
          <p:spPr>
            <a:xfrm>
              <a:off x="1077150" y="5774445"/>
              <a:ext cx="1643166" cy="410791"/>
            </a:xfrm>
            <a:prstGeom prst="roundRect">
              <a:avLst>
                <a:gd fmla="val 10000" name="adj"/>
              </a:avLst>
            </a:prstGeom>
            <a:solidFill>
              <a:schemeClr val="lt1">
                <a:alpha val="89803"/>
              </a:schemeClr>
            </a:solidFill>
            <a:ln cap="flat" cmpd="sng" w="25400">
              <a:solidFill>
                <a:srgbClr val="52AFCA">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231" name="Google Shape;231;p40"/>
            <p:cNvGrpSpPr/>
            <p:nvPr/>
          </p:nvGrpSpPr>
          <p:grpSpPr>
            <a:xfrm>
              <a:off x="1089182" y="5231909"/>
              <a:ext cx="1619100" cy="941268"/>
              <a:chOff x="1089182" y="5231909"/>
              <a:chExt cx="1619100" cy="941268"/>
            </a:xfrm>
          </p:grpSpPr>
          <p:sp>
            <p:nvSpPr>
              <p:cNvPr id="232" name="Google Shape;232;p40"/>
              <p:cNvSpPr txBox="1"/>
              <p:nvPr/>
            </p:nvSpPr>
            <p:spPr>
              <a:xfrm>
                <a:off x="1089182" y="5231909"/>
                <a:ext cx="1619100" cy="3867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None/>
                </a:pPr>
                <a:r>
                  <a:rPr b="0" i="0" lang="en-GB" sz="1200" u="none" cap="none" strike="noStrike">
                    <a:solidFill>
                      <a:schemeClr val="dk1"/>
                    </a:solidFill>
                    <a:latin typeface="Arial"/>
                    <a:ea typeface="Arial"/>
                    <a:cs typeface="Arial"/>
                    <a:sym typeface="Arial"/>
                  </a:rPr>
                  <a:t>Grids</a:t>
                </a:r>
                <a:endParaRPr b="0" i="0" sz="1200" u="none" cap="none" strike="noStrike">
                  <a:solidFill>
                    <a:schemeClr val="dk1"/>
                  </a:solidFill>
                  <a:latin typeface="Arial"/>
                  <a:ea typeface="Arial"/>
                  <a:cs typeface="Arial"/>
                  <a:sym typeface="Arial"/>
                </a:endParaRPr>
              </a:p>
            </p:txBody>
          </p:sp>
          <p:sp>
            <p:nvSpPr>
              <p:cNvPr id="233" name="Google Shape;233;p40"/>
              <p:cNvSpPr/>
              <p:nvPr/>
            </p:nvSpPr>
            <p:spPr>
              <a:xfrm rot="5400000">
                <a:off x="1862677" y="5666613"/>
                <a:ext cx="72000" cy="72000"/>
              </a:xfrm>
              <a:prstGeom prst="rightArrow">
                <a:avLst>
                  <a:gd fmla="val 66700" name="adj1"/>
                  <a:gd fmla="val 50000" name="adj2"/>
                </a:avLst>
              </a:prstGeom>
              <a:solidFill>
                <a:srgbClr val="B2D4E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4" name="Google Shape;234;p40"/>
              <p:cNvSpPr txBox="1"/>
              <p:nvPr/>
            </p:nvSpPr>
            <p:spPr>
              <a:xfrm>
                <a:off x="1089182" y="5786477"/>
                <a:ext cx="1619100" cy="386700"/>
              </a:xfrm>
              <a:prstGeom prst="rect">
                <a:avLst/>
              </a:prstGeom>
              <a:noFill/>
              <a:ln>
                <a:noFill/>
              </a:ln>
            </p:spPr>
            <p:txBody>
              <a:bodyPr anchorCtr="0" anchor="ctr" bIns="15225" lIns="15225" spcFirstLastPara="1" rIns="15225" wrap="square" tIns="15225">
                <a:noAutofit/>
              </a:bodyPr>
              <a:lstStyle/>
              <a:p>
                <a:pPr indent="0" lvl="0" marL="0" marR="0" rtl="0" algn="ctr">
                  <a:lnSpc>
                    <a:spcPct val="90000"/>
                  </a:lnSpc>
                  <a:spcBef>
                    <a:spcPts val="0"/>
                  </a:spcBef>
                  <a:spcAft>
                    <a:spcPts val="0"/>
                  </a:spcAft>
                  <a:buNone/>
                </a:pPr>
                <a:r>
                  <a:rPr b="0" i="0" lang="en-GB" sz="1200" u="none" cap="none" strike="noStrike">
                    <a:solidFill>
                      <a:schemeClr val="dk1"/>
                    </a:solidFill>
                    <a:latin typeface="Arial"/>
                    <a:ea typeface="Arial"/>
                    <a:cs typeface="Arial"/>
                    <a:sym typeface="Arial"/>
                  </a:rPr>
                  <a:t>Renderer</a:t>
                </a:r>
                <a:endParaRPr b="0" i="0" sz="1200" u="none" cap="none" strike="noStrike">
                  <a:solidFill>
                    <a:schemeClr val="dk1"/>
                  </a:solidFill>
                  <a:latin typeface="Arial"/>
                  <a:ea typeface="Arial"/>
                  <a:cs typeface="Arial"/>
                  <a:sym typeface="Arial"/>
                </a:endParaRPr>
              </a:p>
            </p:txBody>
          </p:sp>
        </p:grpSp>
      </p:grpSp>
      <p:sp>
        <p:nvSpPr>
          <p:cNvPr id="235" name="Google Shape;235;p40"/>
          <p:cNvSpPr/>
          <p:nvPr/>
        </p:nvSpPr>
        <p:spPr>
          <a:xfrm>
            <a:off x="548550" y="3092660"/>
            <a:ext cx="811200" cy="368700"/>
          </a:xfrm>
          <a:prstGeom prst="rect">
            <a:avLst/>
          </a:prstGeom>
          <a:gradFill>
            <a:gsLst>
              <a:gs pos="0">
                <a:srgbClr val="000000">
                  <a:alpha val="21960"/>
                </a:srgbClr>
              </a:gs>
              <a:gs pos="100000">
                <a:srgbClr val="000000">
                  <a:alpha val="4705"/>
                </a:srgbClr>
              </a:gs>
            </a:gsLst>
            <a:path path="circle">
              <a:fillToRect r="100%" t="100%"/>
            </a:path>
            <a:tileRect b="-100%" l="-100%"/>
          </a:gradFill>
          <a:ln>
            <a:noFill/>
          </a:ln>
        </p:spPr>
        <p:txBody>
          <a:bodyPr anchorCtr="0" anchor="ctr" bIns="0" lIns="0" spcFirstLastPara="1" rIns="0" wrap="square" tIns="0">
            <a:noAutofit/>
          </a:bodyPr>
          <a:lstStyle/>
          <a:p>
            <a:pPr indent="0" lvl="0" marL="0" marR="0" rtl="0" algn="ctr">
              <a:spcBef>
                <a:spcPts val="0"/>
              </a:spcBef>
              <a:spcAft>
                <a:spcPts val="0"/>
              </a:spcAft>
              <a:buNone/>
            </a:pPr>
            <a:r>
              <a:rPr b="1" i="0" lang="en-GB" sz="1000" u="none" cap="none" strike="noStrike">
                <a:solidFill>
                  <a:srgbClr val="404040"/>
                </a:solidFill>
                <a:latin typeface="Arial"/>
                <a:ea typeface="Arial"/>
                <a:cs typeface="Arial"/>
                <a:sym typeface="Arial"/>
              </a:rPr>
              <a:t>Pricing</a:t>
            </a:r>
            <a:endParaRPr b="1" i="0" sz="1000" u="none" cap="none" strike="noStrike">
              <a:solidFill>
                <a:srgbClr val="404040"/>
              </a:solidFill>
              <a:latin typeface="Arial"/>
              <a:ea typeface="Arial"/>
              <a:cs typeface="Arial"/>
              <a:sym typeface="Arial"/>
            </a:endParaRPr>
          </a:p>
        </p:txBody>
      </p:sp>
      <p:sp>
        <p:nvSpPr>
          <p:cNvPr id="236" name="Google Shape;236;p40"/>
          <p:cNvSpPr/>
          <p:nvPr/>
        </p:nvSpPr>
        <p:spPr>
          <a:xfrm>
            <a:off x="1543957" y="3081801"/>
            <a:ext cx="811200" cy="368700"/>
          </a:xfrm>
          <a:prstGeom prst="rect">
            <a:avLst/>
          </a:prstGeom>
          <a:gradFill>
            <a:gsLst>
              <a:gs pos="0">
                <a:srgbClr val="000000">
                  <a:alpha val="21960"/>
                </a:srgbClr>
              </a:gs>
              <a:gs pos="100000">
                <a:srgbClr val="000000">
                  <a:alpha val="4705"/>
                </a:srgbClr>
              </a:gs>
            </a:gsLst>
            <a:path path="circle">
              <a:fillToRect r="100%" t="100%"/>
            </a:path>
            <a:tileRect b="-100%" l="-100%"/>
          </a:gradFill>
          <a:ln>
            <a:noFill/>
          </a:ln>
        </p:spPr>
        <p:txBody>
          <a:bodyPr anchorCtr="0" anchor="ctr" bIns="0" lIns="0" spcFirstLastPara="1" rIns="0" wrap="square" tIns="0">
            <a:noAutofit/>
          </a:bodyPr>
          <a:lstStyle/>
          <a:p>
            <a:pPr indent="0" lvl="0" marL="0" marR="0" rtl="0" algn="ctr">
              <a:spcBef>
                <a:spcPts val="0"/>
              </a:spcBef>
              <a:spcAft>
                <a:spcPts val="0"/>
              </a:spcAft>
              <a:buNone/>
            </a:pPr>
            <a:r>
              <a:rPr b="1" i="0" lang="en-GB" sz="1000" u="none" cap="none" strike="noStrike">
                <a:solidFill>
                  <a:srgbClr val="404040"/>
                </a:solidFill>
                <a:latin typeface="Arial"/>
                <a:ea typeface="Arial"/>
                <a:cs typeface="Arial"/>
                <a:sym typeface="Arial"/>
              </a:rPr>
              <a:t>Trading</a:t>
            </a:r>
            <a:endParaRPr b="1" i="0" sz="1000" u="none" cap="none" strike="noStrike">
              <a:solidFill>
                <a:srgbClr val="404040"/>
              </a:solidFill>
              <a:latin typeface="Arial"/>
              <a:ea typeface="Arial"/>
              <a:cs typeface="Arial"/>
              <a:sym typeface="Arial"/>
            </a:endParaRPr>
          </a:p>
        </p:txBody>
      </p:sp>
      <p:sp>
        <p:nvSpPr>
          <p:cNvPr id="237" name="Google Shape;237;p40"/>
          <p:cNvSpPr/>
          <p:nvPr/>
        </p:nvSpPr>
        <p:spPr>
          <a:xfrm>
            <a:off x="2530053" y="3092660"/>
            <a:ext cx="811200" cy="368700"/>
          </a:xfrm>
          <a:prstGeom prst="rect">
            <a:avLst/>
          </a:prstGeom>
          <a:gradFill>
            <a:gsLst>
              <a:gs pos="0">
                <a:srgbClr val="000000">
                  <a:alpha val="21960"/>
                </a:srgbClr>
              </a:gs>
              <a:gs pos="100000">
                <a:srgbClr val="000000">
                  <a:alpha val="4705"/>
                </a:srgbClr>
              </a:gs>
            </a:gsLst>
            <a:path path="circle">
              <a:fillToRect r="100%" t="100%"/>
            </a:path>
            <a:tileRect b="-100%" l="-100%"/>
          </a:gradFill>
          <a:ln>
            <a:noFill/>
          </a:ln>
        </p:spPr>
        <p:txBody>
          <a:bodyPr anchorCtr="0" anchor="ctr" bIns="0" lIns="0" spcFirstLastPara="1" rIns="0" wrap="square" tIns="0">
            <a:noAutofit/>
          </a:bodyPr>
          <a:lstStyle/>
          <a:p>
            <a:pPr indent="0" lvl="0" marL="0" marR="0" rtl="0" algn="ctr">
              <a:spcBef>
                <a:spcPts val="0"/>
              </a:spcBef>
              <a:spcAft>
                <a:spcPts val="0"/>
              </a:spcAft>
              <a:buNone/>
            </a:pPr>
            <a:r>
              <a:rPr b="1" i="0" lang="en-GB" sz="1000" u="none" cap="none" strike="noStrike">
                <a:solidFill>
                  <a:srgbClr val="404040"/>
                </a:solidFill>
                <a:latin typeface="Arial"/>
                <a:ea typeface="Arial"/>
                <a:cs typeface="Arial"/>
                <a:sym typeface="Arial"/>
              </a:rPr>
              <a:t>Permissions</a:t>
            </a:r>
            <a:endParaRPr b="1" i="0" sz="1000" u="none" cap="none" strike="noStrike">
              <a:solidFill>
                <a:srgbClr val="404040"/>
              </a:solidFill>
              <a:latin typeface="Arial"/>
              <a:ea typeface="Arial"/>
              <a:cs typeface="Arial"/>
              <a:sym typeface="Arial"/>
            </a:endParaRPr>
          </a:p>
        </p:txBody>
      </p:sp>
      <p:sp>
        <p:nvSpPr>
          <p:cNvPr id="238" name="Google Shape;238;p40"/>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Overview</a:t>
            </a:r>
            <a:endParaRPr b="0" i="0" sz="4000" u="none" cap="none" strike="noStrike">
              <a:solidFill>
                <a:schemeClr val="dk1"/>
              </a:solidFill>
              <a:latin typeface="Roboto"/>
              <a:ea typeface="Roboto"/>
              <a:cs typeface="Roboto"/>
              <a:sym typeface="Roboto"/>
            </a:endParaRPr>
          </a:p>
        </p:txBody>
      </p:sp>
      <p:grpSp>
        <p:nvGrpSpPr>
          <p:cNvPr id="239" name="Google Shape;239;p40"/>
          <p:cNvGrpSpPr/>
          <p:nvPr/>
        </p:nvGrpSpPr>
        <p:grpSpPr>
          <a:xfrm>
            <a:off x="798200" y="1922786"/>
            <a:ext cx="2302831" cy="951523"/>
            <a:chOff x="-390754" y="0"/>
            <a:chExt cx="2248200" cy="1195982"/>
          </a:xfrm>
        </p:grpSpPr>
        <p:sp>
          <p:nvSpPr>
            <p:cNvPr id="240" name="Google Shape;240;p40"/>
            <p:cNvSpPr/>
            <p:nvPr/>
          </p:nvSpPr>
          <p:spPr>
            <a:xfrm>
              <a:off x="0" y="0"/>
              <a:ext cx="1468731" cy="316800"/>
            </a:xfrm>
            <a:prstGeom prst="rect">
              <a:avLst/>
            </a:prstGeom>
            <a:solidFill>
              <a:srgbClr val="1D497D"/>
            </a:solidFill>
            <a:ln cap="flat" cmpd="sng" w="25400">
              <a:solidFill>
                <a:srgbClr val="1D497D"/>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40"/>
            <p:cNvSpPr txBox="1"/>
            <p:nvPr/>
          </p:nvSpPr>
          <p:spPr>
            <a:xfrm>
              <a:off x="0" y="0"/>
              <a:ext cx="1468731" cy="316800"/>
            </a:xfrm>
            <a:prstGeom prst="rect">
              <a:avLst/>
            </a:prstGeom>
            <a:noFill/>
            <a:ln>
              <a:noFill/>
            </a:ln>
          </p:spPr>
          <p:txBody>
            <a:bodyPr anchorCtr="0" anchor="ctr" bIns="44700" lIns="78225" spcFirstLastPara="1" rIns="78225" wrap="square" tIns="44700">
              <a:noAutofit/>
            </a:bodyPr>
            <a:lstStyle/>
            <a:p>
              <a:pPr indent="0" lvl="0" marL="0" marR="0" rtl="0" algn="ctr">
                <a:lnSpc>
                  <a:spcPct val="90000"/>
                </a:lnSpc>
                <a:spcBef>
                  <a:spcPts val="0"/>
                </a:spcBef>
                <a:spcAft>
                  <a:spcPts val="0"/>
                </a:spcAft>
                <a:buNone/>
              </a:pPr>
              <a:r>
                <a:rPr lang="en-GB" sz="1100">
                  <a:solidFill>
                    <a:schemeClr val="lt1"/>
                  </a:solidFill>
                </a:rPr>
                <a:t>Caplin Trader</a:t>
              </a:r>
              <a:endParaRPr b="0" i="0" sz="1100" u="none" cap="none" strike="noStrike">
                <a:solidFill>
                  <a:schemeClr val="lt1"/>
                </a:solidFill>
                <a:latin typeface="Arial"/>
                <a:ea typeface="Arial"/>
                <a:cs typeface="Arial"/>
                <a:sym typeface="Arial"/>
              </a:endParaRPr>
            </a:p>
          </p:txBody>
        </p:sp>
        <p:sp>
          <p:nvSpPr>
            <p:cNvPr id="242" name="Google Shape;242;p40"/>
            <p:cNvSpPr/>
            <p:nvPr/>
          </p:nvSpPr>
          <p:spPr>
            <a:xfrm>
              <a:off x="0" y="462576"/>
              <a:ext cx="1468731" cy="634094"/>
            </a:xfrm>
            <a:prstGeom prst="rect">
              <a:avLst/>
            </a:prstGeom>
            <a:solidFill>
              <a:srgbClr val="CBCED6">
                <a:alpha val="89803"/>
              </a:srgbClr>
            </a:solidFill>
            <a:ln cap="flat" cmpd="sng" w="25400">
              <a:solidFill>
                <a:srgbClr val="CBCED6">
                  <a:alpha val="8980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40"/>
            <p:cNvSpPr txBox="1"/>
            <p:nvPr/>
          </p:nvSpPr>
          <p:spPr>
            <a:xfrm>
              <a:off x="-390754" y="394382"/>
              <a:ext cx="2248200" cy="801600"/>
            </a:xfrm>
            <a:prstGeom prst="rect">
              <a:avLst/>
            </a:prstGeom>
            <a:solidFill>
              <a:srgbClr val="D8D8D8"/>
            </a:solidFill>
            <a:ln>
              <a:noFill/>
            </a:ln>
          </p:spPr>
          <p:txBody>
            <a:bodyPr anchorCtr="0" anchor="ctr" bIns="88000" lIns="58650" spcFirstLastPara="1" rIns="78225" wrap="square" tIns="58650">
              <a:noAutofit/>
            </a:bodyPr>
            <a:lstStyle/>
            <a:p>
              <a:pPr indent="-298450" lvl="0" marL="457200" marR="0" rtl="0" algn="l">
                <a:lnSpc>
                  <a:spcPct val="90000"/>
                </a:lnSpc>
                <a:spcBef>
                  <a:spcPts val="0"/>
                </a:spcBef>
                <a:spcAft>
                  <a:spcPts val="0"/>
                </a:spcAft>
                <a:buClr>
                  <a:schemeClr val="dk1"/>
                </a:buClr>
                <a:buSzPts val="1100"/>
                <a:buFont typeface="Arial"/>
                <a:buChar char="●"/>
              </a:pPr>
              <a:r>
                <a:rPr b="0" i="0" lang="en-GB" sz="1100" u="none" cap="none" strike="noStrike">
                  <a:solidFill>
                    <a:schemeClr val="dk1"/>
                  </a:solidFill>
                  <a:latin typeface="Arial"/>
                  <a:ea typeface="Arial"/>
                  <a:cs typeface="Arial"/>
                  <a:sym typeface="Arial"/>
                </a:rPr>
                <a:t>Writing a Trade Tile</a:t>
              </a:r>
              <a:endParaRPr i="0" sz="1100" u="none" cap="none" strike="noStrike">
                <a:solidFill>
                  <a:schemeClr val="dk1"/>
                </a:solidFill>
                <a:latin typeface="Roboto"/>
                <a:ea typeface="Roboto"/>
                <a:cs typeface="Roboto"/>
                <a:sym typeface="Roboto"/>
              </a:endParaRPr>
            </a:p>
            <a:p>
              <a:pPr indent="-298450" lvl="0" marL="457200" marR="0" rtl="0" algn="l">
                <a:lnSpc>
                  <a:spcPct val="90000"/>
                </a:lnSpc>
                <a:spcBef>
                  <a:spcPts val="165"/>
                </a:spcBef>
                <a:spcAft>
                  <a:spcPts val="0"/>
                </a:spcAft>
                <a:buClr>
                  <a:schemeClr val="dk1"/>
                </a:buClr>
                <a:buSzPts val="1100"/>
                <a:buFont typeface="Arial"/>
                <a:buChar char="●"/>
              </a:pPr>
              <a:r>
                <a:rPr b="0" i="0" lang="en-GB" sz="1100" u="none" cap="none" strike="noStrike">
                  <a:solidFill>
                    <a:schemeClr val="dk1"/>
                  </a:solidFill>
                  <a:latin typeface="Arial"/>
                  <a:ea typeface="Arial"/>
                  <a:cs typeface="Arial"/>
                  <a:sym typeface="Arial"/>
                </a:rPr>
                <a:t>Internationalisation</a:t>
              </a:r>
              <a:endParaRPr b="0" i="0" sz="1100" u="none" cap="none" strike="noStrike">
                <a:solidFill>
                  <a:schemeClr val="dk1"/>
                </a:solidFill>
                <a:latin typeface="Arial"/>
                <a:ea typeface="Arial"/>
                <a:cs typeface="Arial"/>
                <a:sym typeface="Arial"/>
              </a:endParaRPr>
            </a:p>
            <a:p>
              <a:pPr indent="-298450" lvl="0" marL="457200" marR="0" rtl="0" algn="l">
                <a:lnSpc>
                  <a:spcPct val="90000"/>
                </a:lnSpc>
                <a:spcBef>
                  <a:spcPts val="165"/>
                </a:spcBef>
                <a:spcAft>
                  <a:spcPts val="0"/>
                </a:spcAft>
                <a:buClr>
                  <a:schemeClr val="dk1"/>
                </a:buClr>
                <a:buSzPts val="1100"/>
                <a:buFont typeface="Arial"/>
                <a:buChar char="●"/>
              </a:pPr>
              <a:r>
                <a:rPr b="0" i="0" lang="en-GB" sz="1100" u="none" cap="none" strike="noStrike">
                  <a:solidFill>
                    <a:schemeClr val="dk1"/>
                  </a:solidFill>
                  <a:latin typeface="Arial"/>
                  <a:ea typeface="Arial"/>
                  <a:cs typeface="Arial"/>
                  <a:sym typeface="Arial"/>
                </a:rPr>
                <a:t>Testing a Trade Tile</a:t>
              </a:r>
              <a:endParaRPr b="0" i="0" sz="1100" u="none" cap="none" strike="noStrike">
                <a:solidFill>
                  <a:schemeClr val="dk1"/>
                </a:solidFill>
                <a:latin typeface="Arial"/>
                <a:ea typeface="Arial"/>
                <a:cs typeface="Arial"/>
                <a:sym typeface="Arial"/>
              </a:endParaRPr>
            </a:p>
          </p:txBody>
        </p:sp>
      </p:grpSp>
    </p:spTree>
  </p:cSld>
  <p:clrMapOvr>
    <a:masterClrMapping/>
  </p:clrMapOvr>
  <p:transition>
    <p:fade thruBlk="1"/>
  </p:transition>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9" name="Shape 489"/>
        <p:cNvGrpSpPr/>
        <p:nvPr/>
      </p:nvGrpSpPr>
      <p:grpSpPr>
        <a:xfrm>
          <a:off x="0" y="0"/>
          <a:ext cx="0" cy="0"/>
          <a:chOff x="0" y="0"/>
          <a:chExt cx="0" cy="0"/>
        </a:xfrm>
      </p:grpSpPr>
      <p:sp>
        <p:nvSpPr>
          <p:cNvPr id="490" name="Google Shape;490;p58"/>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Example 1 - Logon</a:t>
            </a:r>
            <a:endParaRPr b="0" i="0" sz="4000" u="none" cap="none" strike="noStrike">
              <a:solidFill>
                <a:schemeClr val="dk1"/>
              </a:solidFill>
              <a:latin typeface="Roboto"/>
              <a:ea typeface="Roboto"/>
              <a:cs typeface="Roboto"/>
              <a:sym typeface="Roboto"/>
            </a:endParaRPr>
          </a:p>
        </p:txBody>
      </p:sp>
      <p:sp>
        <p:nvSpPr>
          <p:cNvPr id="491" name="Google Shape;491;p58"/>
          <p:cNvSpPr/>
          <p:nvPr/>
        </p:nvSpPr>
        <p:spPr>
          <a:xfrm>
            <a:off x="619125" y="1282221"/>
            <a:ext cx="8172300" cy="3445500"/>
          </a:xfrm>
          <a:prstGeom prst="roundRect">
            <a:avLst>
              <a:gd fmla="val 16667" name="adj"/>
            </a:avLst>
          </a:prstGeom>
          <a:solidFill>
            <a:schemeClr val="lt1"/>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492" name="Google Shape;492;p58"/>
          <p:cNvSpPr/>
          <p:nvPr/>
        </p:nvSpPr>
        <p:spPr>
          <a:xfrm>
            <a:off x="1381124" y="4014786"/>
            <a:ext cx="3390900" cy="485700"/>
          </a:xfrm>
          <a:prstGeom prst="rect">
            <a:avLst/>
          </a:prstGeom>
          <a:gradFill>
            <a:gsLst>
              <a:gs pos="0">
                <a:srgbClr val="FF9C78"/>
              </a:gs>
              <a:gs pos="35000">
                <a:srgbClr val="FFB8A0"/>
              </a:gs>
              <a:gs pos="100000">
                <a:srgbClr val="FFE0D6"/>
              </a:gs>
            </a:gsLst>
            <a:lin ang="16200000" scaled="0"/>
          </a:gradFill>
          <a:ln cap="flat" cmpd="sng" w="9525">
            <a:solidFill>
              <a:srgbClr val="FE6D29"/>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DataSource for Java</a:t>
            </a:r>
            <a:endParaRPr sz="1800">
              <a:solidFill>
                <a:schemeClr val="dk1"/>
              </a:solidFill>
              <a:latin typeface="Arial"/>
              <a:ea typeface="Arial"/>
              <a:cs typeface="Arial"/>
              <a:sym typeface="Arial"/>
            </a:endParaRPr>
          </a:p>
        </p:txBody>
      </p:sp>
      <p:sp>
        <p:nvSpPr>
          <p:cNvPr id="493" name="Google Shape;493;p58"/>
          <p:cNvSpPr/>
          <p:nvPr/>
        </p:nvSpPr>
        <p:spPr>
          <a:xfrm>
            <a:off x="2505074" y="2924172"/>
            <a:ext cx="2266800" cy="485700"/>
          </a:xfrm>
          <a:prstGeom prst="rect">
            <a:avLst/>
          </a:prstGeom>
          <a:gradFill>
            <a:gsLst>
              <a:gs pos="0">
                <a:srgbClr val="FF9C78"/>
              </a:gs>
              <a:gs pos="35000">
                <a:srgbClr val="FFB8A0"/>
              </a:gs>
              <a:gs pos="100000">
                <a:srgbClr val="FFE0D6"/>
              </a:gs>
            </a:gsLst>
            <a:lin ang="16200000" scaled="0"/>
          </a:gradFill>
          <a:ln cap="flat" cmpd="sng" w="9525">
            <a:solidFill>
              <a:srgbClr val="FE6D29"/>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TradingProvider</a:t>
            </a:r>
            <a:endParaRPr sz="1800">
              <a:solidFill>
                <a:schemeClr val="dk1"/>
              </a:solidFill>
              <a:latin typeface="Arial"/>
              <a:ea typeface="Arial"/>
              <a:cs typeface="Arial"/>
              <a:sym typeface="Arial"/>
            </a:endParaRPr>
          </a:p>
        </p:txBody>
      </p:sp>
      <p:sp>
        <p:nvSpPr>
          <p:cNvPr id="494" name="Google Shape;494;p58"/>
          <p:cNvSpPr/>
          <p:nvPr/>
        </p:nvSpPr>
        <p:spPr>
          <a:xfrm>
            <a:off x="1314449" y="1987550"/>
            <a:ext cx="3390900" cy="485700"/>
          </a:xfrm>
          <a:prstGeom prst="rect">
            <a:avLst/>
          </a:prstGeom>
          <a:solidFill>
            <a:schemeClr val="accent4"/>
          </a:solidFill>
          <a:ln cap="flat" cmpd="sng" w="25400">
            <a:solidFill>
              <a:srgbClr val="3D809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Arial"/>
                <a:ea typeface="Arial"/>
                <a:cs typeface="Arial"/>
                <a:sym typeface="Arial"/>
              </a:rPr>
              <a:t>Custom Code</a:t>
            </a:r>
            <a:endParaRPr sz="1800">
              <a:solidFill>
                <a:schemeClr val="lt1"/>
              </a:solidFill>
              <a:latin typeface="Arial"/>
              <a:ea typeface="Arial"/>
              <a:cs typeface="Arial"/>
              <a:sym typeface="Arial"/>
            </a:endParaRPr>
          </a:p>
        </p:txBody>
      </p:sp>
      <p:sp>
        <p:nvSpPr>
          <p:cNvPr id="495" name="Google Shape;495;p58"/>
          <p:cNvSpPr/>
          <p:nvPr/>
        </p:nvSpPr>
        <p:spPr>
          <a:xfrm>
            <a:off x="1314449" y="1501773"/>
            <a:ext cx="3390900" cy="485700"/>
          </a:xfrm>
          <a:prstGeom prst="rect">
            <a:avLst/>
          </a:prstGeom>
          <a:solidFill>
            <a:schemeClr val="accent6"/>
          </a:solidFill>
          <a:ln cap="flat" cmpd="sng" w="25400">
            <a:solidFill>
              <a:srgbClr val="5E5E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Arial"/>
                <a:ea typeface="Arial"/>
                <a:cs typeface="Arial"/>
                <a:sym typeface="Arial"/>
              </a:rPr>
              <a:t>Bank Integration Library</a:t>
            </a:r>
            <a:endParaRPr sz="1800">
              <a:solidFill>
                <a:schemeClr val="lt1"/>
              </a:solidFill>
              <a:latin typeface="Arial"/>
              <a:ea typeface="Arial"/>
              <a:cs typeface="Arial"/>
              <a:sym typeface="Arial"/>
            </a:endParaRPr>
          </a:p>
        </p:txBody>
      </p:sp>
      <p:cxnSp>
        <p:nvCxnSpPr>
          <p:cNvPr id="496" name="Google Shape;496;p58"/>
          <p:cNvCxnSpPr/>
          <p:nvPr/>
        </p:nvCxnSpPr>
        <p:spPr>
          <a:xfrm rot="10800000">
            <a:off x="4457700" y="4500532"/>
            <a:ext cx="0" cy="5547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497" name="Google Shape;497;p58"/>
          <p:cNvSpPr txBox="1"/>
          <p:nvPr/>
        </p:nvSpPr>
        <p:spPr>
          <a:xfrm>
            <a:off x="4457700" y="4740905"/>
            <a:ext cx="3324300" cy="19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REQUEST </a:t>
            </a:r>
            <a:r>
              <a:rPr b="1" lang="en-GB" sz="1100">
                <a:solidFill>
                  <a:schemeClr val="dk1"/>
                </a:solidFill>
                <a:latin typeface="Arial"/>
                <a:ea typeface="Arial"/>
                <a:cs typeface="Arial"/>
                <a:sym typeface="Arial"/>
              </a:rPr>
              <a:t>/PRIVATE/bob/TRADE/FX</a:t>
            </a:r>
            <a:endParaRPr b="1" sz="1100">
              <a:solidFill>
                <a:schemeClr val="dk1"/>
              </a:solidFill>
              <a:latin typeface="Arial"/>
              <a:ea typeface="Arial"/>
              <a:cs typeface="Arial"/>
              <a:sym typeface="Arial"/>
            </a:endParaRPr>
          </a:p>
        </p:txBody>
      </p:sp>
      <p:cxnSp>
        <p:nvCxnSpPr>
          <p:cNvPr id="498" name="Google Shape;498;p58"/>
          <p:cNvCxnSpPr/>
          <p:nvPr/>
        </p:nvCxnSpPr>
        <p:spPr>
          <a:xfrm rot="10800000">
            <a:off x="4457700" y="3524251"/>
            <a:ext cx="0" cy="419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499" name="Google Shape;499;p58"/>
          <p:cNvSpPr txBox="1"/>
          <p:nvPr/>
        </p:nvSpPr>
        <p:spPr>
          <a:xfrm>
            <a:off x="4457701" y="3602996"/>
            <a:ext cx="3324300" cy="19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subscribe(“</a:t>
            </a:r>
            <a:r>
              <a:rPr b="1" lang="en-GB" sz="1100">
                <a:solidFill>
                  <a:schemeClr val="dk1"/>
                </a:solidFill>
                <a:latin typeface="Arial"/>
                <a:ea typeface="Arial"/>
                <a:cs typeface="Arial"/>
                <a:sym typeface="Arial"/>
              </a:rPr>
              <a:t>/PRIVATE/bob/TRADE/FX”</a:t>
            </a:r>
            <a:r>
              <a:rPr lang="en-GB" sz="1100">
                <a:solidFill>
                  <a:schemeClr val="dk1"/>
                </a:solidFill>
                <a:latin typeface="Arial"/>
                <a:ea typeface="Arial"/>
                <a:cs typeface="Arial"/>
                <a:sym typeface="Arial"/>
              </a:rPr>
              <a:t>)</a:t>
            </a:r>
            <a:endParaRPr b="1" sz="1100">
              <a:solidFill>
                <a:schemeClr val="dk1"/>
              </a:solidFill>
              <a:latin typeface="Arial"/>
              <a:ea typeface="Arial"/>
              <a:cs typeface="Arial"/>
              <a:sym typeface="Arial"/>
            </a:endParaRPr>
          </a:p>
        </p:txBody>
      </p:sp>
      <p:sp>
        <p:nvSpPr>
          <p:cNvPr id="500" name="Google Shape;500;p58"/>
          <p:cNvSpPr txBox="1"/>
          <p:nvPr/>
        </p:nvSpPr>
        <p:spPr>
          <a:xfrm>
            <a:off x="4448174" y="2583821"/>
            <a:ext cx="4238700" cy="19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tradingApplication.onChannelCreated(TradeChannel channel)</a:t>
            </a:r>
            <a:endParaRPr b="1" sz="1100">
              <a:solidFill>
                <a:schemeClr val="dk1"/>
              </a:solidFill>
              <a:latin typeface="Arial"/>
              <a:ea typeface="Arial"/>
              <a:cs typeface="Arial"/>
              <a:sym typeface="Arial"/>
            </a:endParaRPr>
          </a:p>
        </p:txBody>
      </p:sp>
      <p:cxnSp>
        <p:nvCxnSpPr>
          <p:cNvPr id="501" name="Google Shape;501;p58"/>
          <p:cNvCxnSpPr/>
          <p:nvPr/>
        </p:nvCxnSpPr>
        <p:spPr>
          <a:xfrm rot="10800000">
            <a:off x="4448174" y="2473327"/>
            <a:ext cx="0" cy="419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cxnSp>
        <p:nvCxnSpPr>
          <p:cNvPr id="502" name="Google Shape;502;p58"/>
          <p:cNvCxnSpPr/>
          <p:nvPr/>
        </p:nvCxnSpPr>
        <p:spPr>
          <a:xfrm rot="10800000">
            <a:off x="3362324" y="4533542"/>
            <a:ext cx="0" cy="554700"/>
          </a:xfrm>
          <a:prstGeom prst="straightConnector1">
            <a:avLst/>
          </a:prstGeom>
          <a:noFill/>
          <a:ln cap="flat" cmpd="sng" w="25400">
            <a:solidFill>
              <a:schemeClr val="accent1"/>
            </a:solidFill>
            <a:prstDash val="solid"/>
            <a:round/>
            <a:headEnd len="med" w="med" type="stealth"/>
            <a:tailEnd len="sm" w="sm" type="none"/>
          </a:ln>
          <a:effectLst>
            <a:outerShdw blurRad="40000" rotWithShape="0" dir="5400000" dist="20000">
              <a:srgbClr val="000000">
                <a:alpha val="37647"/>
              </a:srgbClr>
            </a:outerShdw>
          </a:effectLst>
        </p:spPr>
      </p:cxnSp>
      <p:cxnSp>
        <p:nvCxnSpPr>
          <p:cNvPr id="503" name="Google Shape;503;p58"/>
          <p:cNvCxnSpPr/>
          <p:nvPr/>
        </p:nvCxnSpPr>
        <p:spPr>
          <a:xfrm rot="10800000">
            <a:off x="3362324" y="3507756"/>
            <a:ext cx="0" cy="452100"/>
          </a:xfrm>
          <a:prstGeom prst="straightConnector1">
            <a:avLst/>
          </a:prstGeom>
          <a:noFill/>
          <a:ln cap="flat" cmpd="sng" w="25400">
            <a:solidFill>
              <a:schemeClr val="accent1"/>
            </a:solidFill>
            <a:prstDash val="solid"/>
            <a:round/>
            <a:headEnd len="med" w="med" type="stealth"/>
            <a:tailEnd len="sm" w="sm" type="none"/>
          </a:ln>
          <a:effectLst>
            <a:outerShdw blurRad="40000" rotWithShape="0" dir="5400000" dist="20000">
              <a:srgbClr val="000000">
                <a:alpha val="37647"/>
              </a:srgbClr>
            </a:outerShdw>
          </a:effectLst>
        </p:spPr>
      </p:cxnSp>
      <p:sp>
        <p:nvSpPr>
          <p:cNvPr id="504" name="Google Shape;504;p58"/>
          <p:cNvSpPr txBox="1"/>
          <p:nvPr/>
        </p:nvSpPr>
        <p:spPr>
          <a:xfrm>
            <a:off x="0" y="3602996"/>
            <a:ext cx="3429000" cy="1962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GB" sz="1100">
                <a:solidFill>
                  <a:schemeClr val="dk1"/>
                </a:solidFill>
                <a:latin typeface="Arial"/>
                <a:ea typeface="Arial"/>
                <a:cs typeface="Arial"/>
                <a:sym typeface="Arial"/>
              </a:rPr>
              <a:t>Publish empty record on </a:t>
            </a:r>
            <a:r>
              <a:rPr b="1" lang="en-GB" sz="1100">
                <a:solidFill>
                  <a:schemeClr val="dk1"/>
                </a:solidFill>
                <a:latin typeface="Arial"/>
                <a:ea typeface="Arial"/>
                <a:cs typeface="Arial"/>
                <a:sym typeface="Arial"/>
              </a:rPr>
              <a:t>/PRIVATE/bob/TRADE/FX</a:t>
            </a:r>
            <a:endParaRPr b="1" sz="1100">
              <a:solidFill>
                <a:schemeClr val="dk1"/>
              </a:solidFill>
              <a:latin typeface="Arial"/>
              <a:ea typeface="Arial"/>
              <a:cs typeface="Arial"/>
              <a:sym typeface="Arial"/>
            </a:endParaRPr>
          </a:p>
        </p:txBody>
      </p:sp>
      <p:sp>
        <p:nvSpPr>
          <p:cNvPr id="505" name="Google Shape;505;p58"/>
          <p:cNvSpPr txBox="1"/>
          <p:nvPr/>
        </p:nvSpPr>
        <p:spPr>
          <a:xfrm>
            <a:off x="-152400" y="4764064"/>
            <a:ext cx="3429000" cy="1962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GB" sz="1100">
                <a:solidFill>
                  <a:schemeClr val="dk1"/>
                </a:solidFill>
                <a:latin typeface="Arial"/>
                <a:ea typeface="Arial"/>
                <a:cs typeface="Arial"/>
                <a:sym typeface="Arial"/>
              </a:rPr>
              <a:t>RECORD IMAGE </a:t>
            </a:r>
            <a:r>
              <a:rPr b="1" lang="en-GB" sz="1100">
                <a:solidFill>
                  <a:schemeClr val="dk1"/>
                </a:solidFill>
                <a:latin typeface="Arial"/>
                <a:ea typeface="Arial"/>
                <a:cs typeface="Arial"/>
                <a:sym typeface="Arial"/>
              </a:rPr>
              <a:t>/PRIVATE/bob/TRADE/FX</a:t>
            </a:r>
            <a:endParaRPr b="1" sz="1100">
              <a:solidFill>
                <a:schemeClr val="dk1"/>
              </a:solidFill>
              <a:latin typeface="Arial"/>
              <a:ea typeface="Arial"/>
              <a:cs typeface="Arial"/>
              <a:sym typeface="Arial"/>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6"/>
                                        </p:tgtEl>
                                        <p:attrNameLst>
                                          <p:attrName>style.visibility</p:attrName>
                                        </p:attrNameLst>
                                      </p:cBhvr>
                                      <p:to>
                                        <p:strVal val="visible"/>
                                      </p:to>
                                    </p:set>
                                    <p:animEffect filter="fade" transition="in">
                                      <p:cBhvr>
                                        <p:cTn dur="500"/>
                                        <p:tgtEl>
                                          <p:spTgt spid="496"/>
                                        </p:tgtEl>
                                      </p:cBhvr>
                                    </p:animEffect>
                                  </p:childTnLst>
                                </p:cTn>
                              </p:par>
                              <p:par>
                                <p:cTn fill="hold" nodeType="withEffect" presetClass="entr" presetID="10" presetSubtype="0">
                                  <p:stCondLst>
                                    <p:cond delay="0"/>
                                  </p:stCondLst>
                                  <p:childTnLst>
                                    <p:set>
                                      <p:cBhvr>
                                        <p:cTn dur="1" fill="hold">
                                          <p:stCondLst>
                                            <p:cond delay="0"/>
                                          </p:stCondLst>
                                        </p:cTn>
                                        <p:tgtEl>
                                          <p:spTgt spid="497"/>
                                        </p:tgtEl>
                                        <p:attrNameLst>
                                          <p:attrName>style.visibility</p:attrName>
                                        </p:attrNameLst>
                                      </p:cBhvr>
                                      <p:to>
                                        <p:strVal val="visible"/>
                                      </p:to>
                                    </p:set>
                                    <p:animEffect filter="fade" transition="in">
                                      <p:cBhvr>
                                        <p:cTn dur="500"/>
                                        <p:tgtEl>
                                          <p:spTgt spid="49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99"/>
                                        </p:tgtEl>
                                        <p:attrNameLst>
                                          <p:attrName>style.visibility</p:attrName>
                                        </p:attrNameLst>
                                      </p:cBhvr>
                                      <p:to>
                                        <p:strVal val="visible"/>
                                      </p:to>
                                    </p:set>
                                    <p:animEffect filter="fade" transition="in">
                                      <p:cBhvr>
                                        <p:cTn dur="500"/>
                                        <p:tgtEl>
                                          <p:spTgt spid="499"/>
                                        </p:tgtEl>
                                      </p:cBhvr>
                                    </p:animEffect>
                                  </p:childTnLst>
                                </p:cTn>
                              </p:par>
                              <p:par>
                                <p:cTn fill="hold" nodeType="withEffect" presetClass="entr" presetID="10" presetSubtype="0">
                                  <p:stCondLst>
                                    <p:cond delay="0"/>
                                  </p:stCondLst>
                                  <p:childTnLst>
                                    <p:set>
                                      <p:cBhvr>
                                        <p:cTn dur="1" fill="hold">
                                          <p:stCondLst>
                                            <p:cond delay="0"/>
                                          </p:stCondLst>
                                        </p:cTn>
                                        <p:tgtEl>
                                          <p:spTgt spid="498"/>
                                        </p:tgtEl>
                                        <p:attrNameLst>
                                          <p:attrName>style.visibility</p:attrName>
                                        </p:attrNameLst>
                                      </p:cBhvr>
                                      <p:to>
                                        <p:strVal val="visible"/>
                                      </p:to>
                                    </p:set>
                                    <p:animEffect filter="fade" transition="in">
                                      <p:cBhvr>
                                        <p:cTn dur="500"/>
                                        <p:tgtEl>
                                          <p:spTgt spid="498"/>
                                        </p:tgtEl>
                                      </p:cBhvr>
                                    </p:animEffect>
                                  </p:childTnLst>
                                </p:cTn>
                              </p:par>
                              <p:par>
                                <p:cTn fill="hold" nodeType="withEffect" presetClass="exit" presetID="10" presetSubtype="0">
                                  <p:stCondLst>
                                    <p:cond delay="0"/>
                                  </p:stCondLst>
                                  <p:childTnLst>
                                    <p:animEffect filter="fade" transition="out">
                                      <p:cBhvr>
                                        <p:cTn dur="500"/>
                                        <p:tgtEl>
                                          <p:spTgt spid="496"/>
                                        </p:tgtEl>
                                      </p:cBhvr>
                                    </p:animEffect>
                                    <p:set>
                                      <p:cBhvr>
                                        <p:cTn dur="1" fill="hold">
                                          <p:stCondLst>
                                            <p:cond delay="500"/>
                                          </p:stCondLst>
                                        </p:cTn>
                                        <p:tgtEl>
                                          <p:spTgt spid="496"/>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497"/>
                                        </p:tgtEl>
                                      </p:cBhvr>
                                    </p:animEffect>
                                    <p:set>
                                      <p:cBhvr>
                                        <p:cTn dur="1" fill="hold">
                                          <p:stCondLst>
                                            <p:cond delay="500"/>
                                          </p:stCondLst>
                                        </p:cTn>
                                        <p:tgtEl>
                                          <p:spTgt spid="49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3"/>
                                        </p:tgtEl>
                                        <p:attrNameLst>
                                          <p:attrName>style.visibility</p:attrName>
                                        </p:attrNameLst>
                                      </p:cBhvr>
                                      <p:to>
                                        <p:strVal val="visible"/>
                                      </p:to>
                                    </p:set>
                                    <p:animEffect filter="fade" transition="in">
                                      <p:cBhvr>
                                        <p:cTn dur="500"/>
                                        <p:tgtEl>
                                          <p:spTgt spid="503"/>
                                        </p:tgtEl>
                                      </p:cBhvr>
                                    </p:animEffect>
                                  </p:childTnLst>
                                </p:cTn>
                              </p:par>
                              <p:par>
                                <p:cTn fill="hold" nodeType="withEffect" presetClass="entr" presetID="10" presetSubtype="0">
                                  <p:stCondLst>
                                    <p:cond delay="0"/>
                                  </p:stCondLst>
                                  <p:childTnLst>
                                    <p:set>
                                      <p:cBhvr>
                                        <p:cTn dur="1" fill="hold">
                                          <p:stCondLst>
                                            <p:cond delay="0"/>
                                          </p:stCondLst>
                                        </p:cTn>
                                        <p:tgtEl>
                                          <p:spTgt spid="504"/>
                                        </p:tgtEl>
                                        <p:attrNameLst>
                                          <p:attrName>style.visibility</p:attrName>
                                        </p:attrNameLst>
                                      </p:cBhvr>
                                      <p:to>
                                        <p:strVal val="visible"/>
                                      </p:to>
                                    </p:set>
                                    <p:animEffect filter="fade" transition="in">
                                      <p:cBhvr>
                                        <p:cTn dur="500"/>
                                        <p:tgtEl>
                                          <p:spTgt spid="504"/>
                                        </p:tgtEl>
                                      </p:cBhvr>
                                    </p:animEffect>
                                  </p:childTnLst>
                                </p:cTn>
                              </p:par>
                              <p:par>
                                <p:cTn fill="hold" nodeType="withEffect" presetClass="exit" presetID="10" presetSubtype="0">
                                  <p:stCondLst>
                                    <p:cond delay="0"/>
                                  </p:stCondLst>
                                  <p:childTnLst>
                                    <p:animEffect filter="fade" transition="out">
                                      <p:cBhvr>
                                        <p:cTn dur="500"/>
                                        <p:tgtEl>
                                          <p:spTgt spid="499"/>
                                        </p:tgtEl>
                                      </p:cBhvr>
                                    </p:animEffect>
                                    <p:set>
                                      <p:cBhvr>
                                        <p:cTn dur="1" fill="hold">
                                          <p:stCondLst>
                                            <p:cond delay="500"/>
                                          </p:stCondLst>
                                        </p:cTn>
                                        <p:tgtEl>
                                          <p:spTgt spid="49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498"/>
                                        </p:tgtEl>
                                      </p:cBhvr>
                                    </p:animEffect>
                                    <p:set>
                                      <p:cBhvr>
                                        <p:cTn dur="1" fill="hold">
                                          <p:stCondLst>
                                            <p:cond delay="500"/>
                                          </p:stCondLst>
                                        </p:cTn>
                                        <p:tgtEl>
                                          <p:spTgt spid="49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2"/>
                                        </p:tgtEl>
                                        <p:attrNameLst>
                                          <p:attrName>style.visibility</p:attrName>
                                        </p:attrNameLst>
                                      </p:cBhvr>
                                      <p:to>
                                        <p:strVal val="visible"/>
                                      </p:to>
                                    </p:set>
                                    <p:animEffect filter="fade" transition="in">
                                      <p:cBhvr>
                                        <p:cTn dur="500"/>
                                        <p:tgtEl>
                                          <p:spTgt spid="502"/>
                                        </p:tgtEl>
                                      </p:cBhvr>
                                    </p:animEffect>
                                  </p:childTnLst>
                                </p:cTn>
                              </p:par>
                              <p:par>
                                <p:cTn fill="hold" nodeType="withEffect" presetClass="entr" presetID="10" presetSubtype="0">
                                  <p:stCondLst>
                                    <p:cond delay="0"/>
                                  </p:stCondLst>
                                  <p:childTnLst>
                                    <p:set>
                                      <p:cBhvr>
                                        <p:cTn dur="1" fill="hold">
                                          <p:stCondLst>
                                            <p:cond delay="0"/>
                                          </p:stCondLst>
                                        </p:cTn>
                                        <p:tgtEl>
                                          <p:spTgt spid="505"/>
                                        </p:tgtEl>
                                        <p:attrNameLst>
                                          <p:attrName>style.visibility</p:attrName>
                                        </p:attrNameLst>
                                      </p:cBhvr>
                                      <p:to>
                                        <p:strVal val="visible"/>
                                      </p:to>
                                    </p:set>
                                    <p:animEffect filter="fade" transition="in">
                                      <p:cBhvr>
                                        <p:cTn dur="500"/>
                                        <p:tgtEl>
                                          <p:spTgt spid="505"/>
                                        </p:tgtEl>
                                      </p:cBhvr>
                                    </p:animEffect>
                                  </p:childTnLst>
                                </p:cTn>
                              </p:par>
                              <p:par>
                                <p:cTn fill="hold" nodeType="withEffect" presetClass="exit" presetID="10" presetSubtype="0">
                                  <p:stCondLst>
                                    <p:cond delay="0"/>
                                  </p:stCondLst>
                                  <p:childTnLst>
                                    <p:animEffect filter="fade" transition="out">
                                      <p:cBhvr>
                                        <p:cTn dur="500"/>
                                        <p:tgtEl>
                                          <p:spTgt spid="503"/>
                                        </p:tgtEl>
                                      </p:cBhvr>
                                    </p:animEffect>
                                    <p:set>
                                      <p:cBhvr>
                                        <p:cTn dur="1" fill="hold">
                                          <p:stCondLst>
                                            <p:cond delay="500"/>
                                          </p:stCondLst>
                                        </p:cTn>
                                        <p:tgtEl>
                                          <p:spTgt spid="50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04"/>
                                        </p:tgtEl>
                                      </p:cBhvr>
                                    </p:animEffect>
                                    <p:set>
                                      <p:cBhvr>
                                        <p:cTn dur="1" fill="hold">
                                          <p:stCondLst>
                                            <p:cond delay="500"/>
                                          </p:stCondLst>
                                        </p:cTn>
                                        <p:tgtEl>
                                          <p:spTgt spid="504"/>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00"/>
                                        </p:tgtEl>
                                        <p:attrNameLst>
                                          <p:attrName>style.visibility</p:attrName>
                                        </p:attrNameLst>
                                      </p:cBhvr>
                                      <p:to>
                                        <p:strVal val="visible"/>
                                      </p:to>
                                    </p:set>
                                    <p:animEffect filter="fade" transition="in">
                                      <p:cBhvr>
                                        <p:cTn dur="500"/>
                                        <p:tgtEl>
                                          <p:spTgt spid="500"/>
                                        </p:tgtEl>
                                      </p:cBhvr>
                                    </p:animEffect>
                                  </p:childTnLst>
                                </p:cTn>
                              </p:par>
                              <p:par>
                                <p:cTn fill="hold" nodeType="withEffect" presetClass="entr" presetID="10" presetSubtype="0">
                                  <p:stCondLst>
                                    <p:cond delay="0"/>
                                  </p:stCondLst>
                                  <p:childTnLst>
                                    <p:set>
                                      <p:cBhvr>
                                        <p:cTn dur="1" fill="hold">
                                          <p:stCondLst>
                                            <p:cond delay="0"/>
                                          </p:stCondLst>
                                        </p:cTn>
                                        <p:tgtEl>
                                          <p:spTgt spid="501"/>
                                        </p:tgtEl>
                                        <p:attrNameLst>
                                          <p:attrName>style.visibility</p:attrName>
                                        </p:attrNameLst>
                                      </p:cBhvr>
                                      <p:to>
                                        <p:strVal val="visible"/>
                                      </p:to>
                                    </p:set>
                                    <p:animEffect filter="fade" transition="in">
                                      <p:cBhvr>
                                        <p:cTn dur="500"/>
                                        <p:tgtEl>
                                          <p:spTgt spid="501"/>
                                        </p:tgtEl>
                                      </p:cBhvr>
                                    </p:animEffect>
                                  </p:childTnLst>
                                </p:cTn>
                              </p:par>
                              <p:par>
                                <p:cTn fill="hold" nodeType="withEffect" presetClass="exit" presetID="10" presetSubtype="0">
                                  <p:stCondLst>
                                    <p:cond delay="0"/>
                                  </p:stCondLst>
                                  <p:childTnLst>
                                    <p:animEffect filter="fade" transition="out">
                                      <p:cBhvr>
                                        <p:cTn dur="500"/>
                                        <p:tgtEl>
                                          <p:spTgt spid="502"/>
                                        </p:tgtEl>
                                      </p:cBhvr>
                                    </p:animEffect>
                                    <p:set>
                                      <p:cBhvr>
                                        <p:cTn dur="1" fill="hold">
                                          <p:stCondLst>
                                            <p:cond delay="500"/>
                                          </p:stCondLst>
                                        </p:cTn>
                                        <p:tgtEl>
                                          <p:spTgt spid="502"/>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05"/>
                                        </p:tgtEl>
                                      </p:cBhvr>
                                    </p:animEffect>
                                    <p:set>
                                      <p:cBhvr>
                                        <p:cTn dur="1" fill="hold">
                                          <p:stCondLst>
                                            <p:cond delay="500"/>
                                          </p:stCondLst>
                                        </p:cTn>
                                        <p:tgtEl>
                                          <p:spTgt spid="505"/>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0" name="Shape 510"/>
        <p:cNvGrpSpPr/>
        <p:nvPr/>
      </p:nvGrpSpPr>
      <p:grpSpPr>
        <a:xfrm>
          <a:off x="0" y="0"/>
          <a:ext cx="0" cy="0"/>
          <a:chOff x="0" y="0"/>
          <a:chExt cx="0" cy="0"/>
        </a:xfrm>
      </p:grpSpPr>
      <p:sp>
        <p:nvSpPr>
          <p:cNvPr id="511" name="Google Shape;511;p59"/>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Example 2 – Trade Created</a:t>
            </a:r>
            <a:endParaRPr b="0" i="0" sz="4000" u="none" cap="none" strike="noStrike">
              <a:solidFill>
                <a:schemeClr val="dk1"/>
              </a:solidFill>
              <a:latin typeface="Roboto"/>
              <a:ea typeface="Roboto"/>
              <a:cs typeface="Roboto"/>
              <a:sym typeface="Roboto"/>
            </a:endParaRPr>
          </a:p>
        </p:txBody>
      </p:sp>
      <p:sp>
        <p:nvSpPr>
          <p:cNvPr id="512" name="Google Shape;512;p59"/>
          <p:cNvSpPr/>
          <p:nvPr/>
        </p:nvSpPr>
        <p:spPr>
          <a:xfrm>
            <a:off x="619125" y="1282221"/>
            <a:ext cx="8172300" cy="3445500"/>
          </a:xfrm>
          <a:prstGeom prst="roundRect">
            <a:avLst>
              <a:gd fmla="val 16667" name="adj"/>
            </a:avLst>
          </a:prstGeom>
          <a:solidFill>
            <a:schemeClr val="lt1"/>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513" name="Google Shape;513;p59"/>
          <p:cNvSpPr/>
          <p:nvPr/>
        </p:nvSpPr>
        <p:spPr>
          <a:xfrm>
            <a:off x="1381124" y="4014786"/>
            <a:ext cx="3390900" cy="485700"/>
          </a:xfrm>
          <a:prstGeom prst="rect">
            <a:avLst/>
          </a:prstGeom>
          <a:gradFill>
            <a:gsLst>
              <a:gs pos="0">
                <a:srgbClr val="FF9C78"/>
              </a:gs>
              <a:gs pos="35000">
                <a:srgbClr val="FFB8A0"/>
              </a:gs>
              <a:gs pos="100000">
                <a:srgbClr val="FFE0D6"/>
              </a:gs>
            </a:gsLst>
            <a:lin ang="16200000" scaled="0"/>
          </a:gradFill>
          <a:ln cap="flat" cmpd="sng" w="9525">
            <a:solidFill>
              <a:srgbClr val="FE6D29"/>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DataSource for Java</a:t>
            </a:r>
            <a:endParaRPr sz="1800">
              <a:solidFill>
                <a:schemeClr val="dk1"/>
              </a:solidFill>
              <a:latin typeface="Arial"/>
              <a:ea typeface="Arial"/>
              <a:cs typeface="Arial"/>
              <a:sym typeface="Arial"/>
            </a:endParaRPr>
          </a:p>
        </p:txBody>
      </p:sp>
      <p:sp>
        <p:nvSpPr>
          <p:cNvPr id="514" name="Google Shape;514;p59"/>
          <p:cNvSpPr/>
          <p:nvPr/>
        </p:nvSpPr>
        <p:spPr>
          <a:xfrm>
            <a:off x="2505074" y="2924172"/>
            <a:ext cx="2266800" cy="485700"/>
          </a:xfrm>
          <a:prstGeom prst="rect">
            <a:avLst/>
          </a:prstGeom>
          <a:gradFill>
            <a:gsLst>
              <a:gs pos="0">
                <a:srgbClr val="FF9C78"/>
              </a:gs>
              <a:gs pos="35000">
                <a:srgbClr val="FFB8A0"/>
              </a:gs>
              <a:gs pos="100000">
                <a:srgbClr val="FFE0D6"/>
              </a:gs>
            </a:gsLst>
            <a:lin ang="16200000" scaled="0"/>
          </a:gradFill>
          <a:ln cap="flat" cmpd="sng" w="9525">
            <a:solidFill>
              <a:srgbClr val="FE6D29"/>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TradingProvider</a:t>
            </a:r>
            <a:endParaRPr sz="1800">
              <a:solidFill>
                <a:schemeClr val="dk1"/>
              </a:solidFill>
              <a:latin typeface="Arial"/>
              <a:ea typeface="Arial"/>
              <a:cs typeface="Arial"/>
              <a:sym typeface="Arial"/>
            </a:endParaRPr>
          </a:p>
        </p:txBody>
      </p:sp>
      <p:sp>
        <p:nvSpPr>
          <p:cNvPr id="515" name="Google Shape;515;p59"/>
          <p:cNvSpPr/>
          <p:nvPr/>
        </p:nvSpPr>
        <p:spPr>
          <a:xfrm>
            <a:off x="1314449" y="1987550"/>
            <a:ext cx="3390900" cy="485700"/>
          </a:xfrm>
          <a:prstGeom prst="rect">
            <a:avLst/>
          </a:prstGeom>
          <a:solidFill>
            <a:schemeClr val="accent4"/>
          </a:solidFill>
          <a:ln cap="flat" cmpd="sng" w="25400">
            <a:solidFill>
              <a:srgbClr val="3D809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Arial"/>
                <a:ea typeface="Arial"/>
                <a:cs typeface="Arial"/>
                <a:sym typeface="Arial"/>
              </a:rPr>
              <a:t>Custom Code</a:t>
            </a:r>
            <a:endParaRPr sz="1800">
              <a:solidFill>
                <a:schemeClr val="lt1"/>
              </a:solidFill>
              <a:latin typeface="Arial"/>
              <a:ea typeface="Arial"/>
              <a:cs typeface="Arial"/>
              <a:sym typeface="Arial"/>
            </a:endParaRPr>
          </a:p>
        </p:txBody>
      </p:sp>
      <p:sp>
        <p:nvSpPr>
          <p:cNvPr id="516" name="Google Shape;516;p59"/>
          <p:cNvSpPr/>
          <p:nvPr/>
        </p:nvSpPr>
        <p:spPr>
          <a:xfrm>
            <a:off x="1314449" y="1501773"/>
            <a:ext cx="3390900" cy="485700"/>
          </a:xfrm>
          <a:prstGeom prst="rect">
            <a:avLst/>
          </a:prstGeom>
          <a:solidFill>
            <a:schemeClr val="accent6"/>
          </a:solidFill>
          <a:ln cap="flat" cmpd="sng" w="25400">
            <a:solidFill>
              <a:srgbClr val="5E5E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Arial"/>
                <a:ea typeface="Arial"/>
                <a:cs typeface="Arial"/>
                <a:sym typeface="Arial"/>
              </a:rPr>
              <a:t>Bank Integration Library</a:t>
            </a:r>
            <a:endParaRPr sz="1800">
              <a:solidFill>
                <a:schemeClr val="lt1"/>
              </a:solidFill>
              <a:latin typeface="Arial"/>
              <a:ea typeface="Arial"/>
              <a:cs typeface="Arial"/>
              <a:sym typeface="Arial"/>
            </a:endParaRPr>
          </a:p>
        </p:txBody>
      </p:sp>
      <p:cxnSp>
        <p:nvCxnSpPr>
          <p:cNvPr id="517" name="Google Shape;517;p59"/>
          <p:cNvCxnSpPr/>
          <p:nvPr/>
        </p:nvCxnSpPr>
        <p:spPr>
          <a:xfrm rot="10800000">
            <a:off x="4457700" y="4500532"/>
            <a:ext cx="0" cy="5547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518" name="Google Shape;518;p59"/>
          <p:cNvSpPr txBox="1"/>
          <p:nvPr/>
        </p:nvSpPr>
        <p:spPr>
          <a:xfrm>
            <a:off x="4457699" y="4740905"/>
            <a:ext cx="4333800" cy="3231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DATAUPDATE </a:t>
            </a:r>
            <a:r>
              <a:rPr b="1" lang="en-GB" sz="1100">
                <a:solidFill>
                  <a:schemeClr val="dk1"/>
                </a:solidFill>
                <a:latin typeface="Arial"/>
                <a:ea typeface="Arial"/>
                <a:cs typeface="Arial"/>
                <a:sym typeface="Arial"/>
              </a:rPr>
              <a:t>/PRIVATE/bob/TRADE/FX: </a:t>
            </a:r>
            <a:r>
              <a:rPr lang="en-GB" sz="1100">
                <a:solidFill>
                  <a:schemeClr val="dk1"/>
                </a:solidFill>
                <a:latin typeface="Arial"/>
                <a:ea typeface="Arial"/>
                <a:cs typeface="Arial"/>
                <a:sym typeface="Arial"/>
              </a:rPr>
              <a:t>MsgType=“Open”, Protocol=“ESP”, CurrencyPair=“GBPUSD”…</a:t>
            </a:r>
            <a:endParaRPr b="1" sz="1100">
              <a:solidFill>
                <a:schemeClr val="dk1"/>
              </a:solidFill>
              <a:latin typeface="Arial"/>
              <a:ea typeface="Arial"/>
              <a:cs typeface="Arial"/>
              <a:sym typeface="Arial"/>
            </a:endParaRPr>
          </a:p>
        </p:txBody>
      </p:sp>
      <p:cxnSp>
        <p:nvCxnSpPr>
          <p:cNvPr id="519" name="Google Shape;519;p59"/>
          <p:cNvCxnSpPr/>
          <p:nvPr/>
        </p:nvCxnSpPr>
        <p:spPr>
          <a:xfrm rot="10800000">
            <a:off x="4457700" y="3524251"/>
            <a:ext cx="0" cy="419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520" name="Google Shape;520;p59"/>
          <p:cNvSpPr txBox="1"/>
          <p:nvPr/>
        </p:nvSpPr>
        <p:spPr>
          <a:xfrm>
            <a:off x="4457700" y="3602996"/>
            <a:ext cx="3886200" cy="19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onRecordUpdated(RecordType1Message message)</a:t>
            </a:r>
            <a:endParaRPr b="1" sz="1100">
              <a:solidFill>
                <a:schemeClr val="dk1"/>
              </a:solidFill>
              <a:latin typeface="Arial"/>
              <a:ea typeface="Arial"/>
              <a:cs typeface="Arial"/>
              <a:sym typeface="Arial"/>
            </a:endParaRPr>
          </a:p>
        </p:txBody>
      </p:sp>
      <p:sp>
        <p:nvSpPr>
          <p:cNvPr id="521" name="Google Shape;521;p59"/>
          <p:cNvSpPr txBox="1"/>
          <p:nvPr/>
        </p:nvSpPr>
        <p:spPr>
          <a:xfrm>
            <a:off x="4448174" y="2583821"/>
            <a:ext cx="4238700" cy="19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channelListener.onTradeCreated(Trade trade)</a:t>
            </a:r>
            <a:endParaRPr b="1" sz="1100">
              <a:solidFill>
                <a:schemeClr val="dk1"/>
              </a:solidFill>
              <a:latin typeface="Arial"/>
              <a:ea typeface="Arial"/>
              <a:cs typeface="Arial"/>
              <a:sym typeface="Arial"/>
            </a:endParaRPr>
          </a:p>
        </p:txBody>
      </p:sp>
      <p:cxnSp>
        <p:nvCxnSpPr>
          <p:cNvPr id="522" name="Google Shape;522;p59"/>
          <p:cNvCxnSpPr/>
          <p:nvPr/>
        </p:nvCxnSpPr>
        <p:spPr>
          <a:xfrm rot="10800000">
            <a:off x="4448174" y="2473327"/>
            <a:ext cx="0" cy="419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523" name="Google Shape;523;p59"/>
          <p:cNvSpPr txBox="1"/>
          <p:nvPr/>
        </p:nvSpPr>
        <p:spPr>
          <a:xfrm>
            <a:off x="4905373" y="3036256"/>
            <a:ext cx="3886200" cy="323100"/>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100"/>
              <a:buFont typeface="Arial"/>
              <a:buChar char="•"/>
            </a:pPr>
            <a:r>
              <a:rPr lang="en-GB" sz="1100">
                <a:solidFill>
                  <a:schemeClr val="dk1"/>
                </a:solidFill>
                <a:latin typeface="Arial"/>
                <a:ea typeface="Arial"/>
                <a:cs typeface="Arial"/>
                <a:sym typeface="Arial"/>
              </a:rPr>
              <a:t>Create an ESP state machine</a:t>
            </a:r>
            <a:endParaRPr/>
          </a:p>
          <a:p>
            <a:pPr indent="-171450" lvl="0" marL="171450" marR="0" rtl="0" algn="l">
              <a:spcBef>
                <a:spcPts val="0"/>
              </a:spcBef>
              <a:spcAft>
                <a:spcPts val="0"/>
              </a:spcAft>
              <a:buClr>
                <a:schemeClr val="dk1"/>
              </a:buClr>
              <a:buSzPts val="1100"/>
              <a:buFont typeface="Arial"/>
              <a:buChar char="•"/>
            </a:pPr>
            <a:r>
              <a:rPr lang="en-GB" sz="1100">
                <a:solidFill>
                  <a:schemeClr val="dk1"/>
                </a:solidFill>
                <a:latin typeface="Arial"/>
                <a:ea typeface="Arial"/>
                <a:cs typeface="Arial"/>
                <a:sym typeface="Arial"/>
              </a:rPr>
              <a:t>Apply the transition – is it valid?</a:t>
            </a:r>
            <a:endParaRPr sz="1100">
              <a:solidFill>
                <a:schemeClr val="dk1"/>
              </a:solidFill>
              <a:latin typeface="Arial"/>
              <a:ea typeface="Arial"/>
              <a:cs typeface="Arial"/>
              <a:sym typeface="Arial"/>
            </a:endParaRPr>
          </a:p>
        </p:txBody>
      </p:sp>
      <p:sp>
        <p:nvSpPr>
          <p:cNvPr id="524" name="Google Shape;524;p59"/>
          <p:cNvSpPr txBox="1"/>
          <p:nvPr/>
        </p:nvSpPr>
        <p:spPr>
          <a:xfrm>
            <a:off x="4505323" y="2583821"/>
            <a:ext cx="4238700" cy="19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tradeListener.receiveEvent (TradeEvent event)</a:t>
            </a:r>
            <a:endParaRPr b="1" sz="1100">
              <a:solidFill>
                <a:schemeClr val="dk1"/>
              </a:solidFill>
              <a:latin typeface="Arial"/>
              <a:ea typeface="Arial"/>
              <a:cs typeface="Arial"/>
              <a:sym typeface="Arial"/>
            </a:endParaRPr>
          </a:p>
        </p:txBody>
      </p:sp>
      <p:cxnSp>
        <p:nvCxnSpPr>
          <p:cNvPr id="525" name="Google Shape;525;p59"/>
          <p:cNvCxnSpPr/>
          <p:nvPr/>
        </p:nvCxnSpPr>
        <p:spPr>
          <a:xfrm rot="10800000">
            <a:off x="3305174" y="2473327"/>
            <a:ext cx="0" cy="419100"/>
          </a:xfrm>
          <a:prstGeom prst="straightConnector1">
            <a:avLst/>
          </a:prstGeom>
          <a:noFill/>
          <a:ln cap="flat" cmpd="sng" w="25400">
            <a:solidFill>
              <a:schemeClr val="accent1"/>
            </a:solidFill>
            <a:prstDash val="solid"/>
            <a:round/>
            <a:headEnd len="med" w="med" type="stealth"/>
            <a:tailEnd len="sm" w="sm" type="none"/>
          </a:ln>
          <a:effectLst>
            <a:outerShdw blurRad="40000" rotWithShape="0" dir="5400000" dist="20000">
              <a:srgbClr val="000000">
                <a:alpha val="37647"/>
              </a:srgbClr>
            </a:outerShdw>
          </a:effectLst>
        </p:spPr>
      </p:cxnSp>
      <p:sp>
        <p:nvSpPr>
          <p:cNvPr id="526" name="Google Shape;526;p59"/>
          <p:cNvSpPr txBox="1"/>
          <p:nvPr/>
        </p:nvSpPr>
        <p:spPr>
          <a:xfrm>
            <a:off x="514350" y="2546350"/>
            <a:ext cx="2790900" cy="196200"/>
          </a:xfrm>
          <a:prstGeom prst="rect">
            <a:avLst/>
          </a:prstGeom>
          <a:noFill/>
          <a:ln>
            <a:noFill/>
          </a:ln>
        </p:spPr>
        <p:txBody>
          <a:bodyPr anchorCtr="0" anchor="t" bIns="45700" lIns="91425" spcFirstLastPara="1" rIns="91425" wrap="square" tIns="45700">
            <a:noAutofit/>
          </a:bodyPr>
          <a:lstStyle/>
          <a:p>
            <a:pPr indent="0" lvl="0" marL="0" marR="0" rtl="0" algn="r">
              <a:spcBef>
                <a:spcPts val="0"/>
              </a:spcBef>
              <a:spcAft>
                <a:spcPts val="0"/>
              </a:spcAft>
              <a:buNone/>
            </a:pPr>
            <a:r>
              <a:rPr lang="en-GB" sz="1100">
                <a:solidFill>
                  <a:schemeClr val="dk1"/>
                </a:solidFill>
                <a:latin typeface="Arial"/>
                <a:ea typeface="Arial"/>
                <a:cs typeface="Arial"/>
                <a:sym typeface="Arial"/>
              </a:rPr>
              <a:t>trade.setListener(TradeListener listener)</a:t>
            </a:r>
            <a:endParaRPr b="1" sz="1100">
              <a:solidFill>
                <a:schemeClr val="dk1"/>
              </a:solidFill>
              <a:latin typeface="Arial"/>
              <a:ea typeface="Arial"/>
              <a:cs typeface="Arial"/>
              <a:sym typeface="Arial"/>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17"/>
                                        </p:tgtEl>
                                        <p:attrNameLst>
                                          <p:attrName>style.visibility</p:attrName>
                                        </p:attrNameLst>
                                      </p:cBhvr>
                                      <p:to>
                                        <p:strVal val="visible"/>
                                      </p:to>
                                    </p:set>
                                    <p:animEffect filter="fade" transition="in">
                                      <p:cBhvr>
                                        <p:cTn dur="500"/>
                                        <p:tgtEl>
                                          <p:spTgt spid="517"/>
                                        </p:tgtEl>
                                      </p:cBhvr>
                                    </p:animEffect>
                                  </p:childTnLst>
                                </p:cTn>
                              </p:par>
                              <p:par>
                                <p:cTn fill="hold" nodeType="withEffect" presetClass="entr" presetID="10" presetSubtype="0">
                                  <p:stCondLst>
                                    <p:cond delay="0"/>
                                  </p:stCondLst>
                                  <p:childTnLst>
                                    <p:set>
                                      <p:cBhvr>
                                        <p:cTn dur="1" fill="hold">
                                          <p:stCondLst>
                                            <p:cond delay="0"/>
                                          </p:stCondLst>
                                        </p:cTn>
                                        <p:tgtEl>
                                          <p:spTgt spid="518"/>
                                        </p:tgtEl>
                                        <p:attrNameLst>
                                          <p:attrName>style.visibility</p:attrName>
                                        </p:attrNameLst>
                                      </p:cBhvr>
                                      <p:to>
                                        <p:strVal val="visible"/>
                                      </p:to>
                                    </p:set>
                                    <p:animEffect filter="fade" transition="in">
                                      <p:cBhvr>
                                        <p:cTn dur="500"/>
                                        <p:tgtEl>
                                          <p:spTgt spid="51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0"/>
                                        </p:tgtEl>
                                        <p:attrNameLst>
                                          <p:attrName>style.visibility</p:attrName>
                                        </p:attrNameLst>
                                      </p:cBhvr>
                                      <p:to>
                                        <p:strVal val="visible"/>
                                      </p:to>
                                    </p:set>
                                    <p:animEffect filter="fade" transition="in">
                                      <p:cBhvr>
                                        <p:cTn dur="500"/>
                                        <p:tgtEl>
                                          <p:spTgt spid="520"/>
                                        </p:tgtEl>
                                      </p:cBhvr>
                                    </p:animEffect>
                                  </p:childTnLst>
                                </p:cTn>
                              </p:par>
                              <p:par>
                                <p:cTn fill="hold" nodeType="withEffect" presetClass="entr" presetID="10" presetSubtype="0">
                                  <p:stCondLst>
                                    <p:cond delay="0"/>
                                  </p:stCondLst>
                                  <p:childTnLst>
                                    <p:set>
                                      <p:cBhvr>
                                        <p:cTn dur="1" fill="hold">
                                          <p:stCondLst>
                                            <p:cond delay="0"/>
                                          </p:stCondLst>
                                        </p:cTn>
                                        <p:tgtEl>
                                          <p:spTgt spid="519"/>
                                        </p:tgtEl>
                                        <p:attrNameLst>
                                          <p:attrName>style.visibility</p:attrName>
                                        </p:attrNameLst>
                                      </p:cBhvr>
                                      <p:to>
                                        <p:strVal val="visible"/>
                                      </p:to>
                                    </p:set>
                                    <p:animEffect filter="fade" transition="in">
                                      <p:cBhvr>
                                        <p:cTn dur="500"/>
                                        <p:tgtEl>
                                          <p:spTgt spid="519"/>
                                        </p:tgtEl>
                                      </p:cBhvr>
                                    </p:animEffect>
                                  </p:childTnLst>
                                </p:cTn>
                              </p:par>
                              <p:par>
                                <p:cTn fill="hold" nodeType="withEffect" presetClass="exit" presetID="10" presetSubtype="0">
                                  <p:stCondLst>
                                    <p:cond delay="0"/>
                                  </p:stCondLst>
                                  <p:childTnLst>
                                    <p:animEffect filter="fade" transition="out">
                                      <p:cBhvr>
                                        <p:cTn dur="500"/>
                                        <p:tgtEl>
                                          <p:spTgt spid="517"/>
                                        </p:tgtEl>
                                      </p:cBhvr>
                                    </p:animEffect>
                                    <p:set>
                                      <p:cBhvr>
                                        <p:cTn dur="1" fill="hold">
                                          <p:stCondLst>
                                            <p:cond delay="500"/>
                                          </p:stCondLst>
                                        </p:cTn>
                                        <p:tgtEl>
                                          <p:spTgt spid="517"/>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18"/>
                                        </p:tgtEl>
                                      </p:cBhvr>
                                    </p:animEffect>
                                    <p:set>
                                      <p:cBhvr>
                                        <p:cTn dur="1" fill="hold">
                                          <p:stCondLst>
                                            <p:cond delay="500"/>
                                          </p:stCondLst>
                                        </p:cTn>
                                        <p:tgtEl>
                                          <p:spTgt spid="51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3"/>
                                        </p:tgtEl>
                                        <p:attrNameLst>
                                          <p:attrName>style.visibility</p:attrName>
                                        </p:attrNameLst>
                                      </p:cBhvr>
                                      <p:to>
                                        <p:strVal val="visible"/>
                                      </p:to>
                                    </p:set>
                                    <p:animEffect filter="fade" transition="in">
                                      <p:cBhvr>
                                        <p:cTn dur="500"/>
                                        <p:tgtEl>
                                          <p:spTgt spid="523"/>
                                        </p:tgtEl>
                                      </p:cBhvr>
                                    </p:animEffect>
                                  </p:childTnLst>
                                </p:cTn>
                              </p:par>
                              <p:par>
                                <p:cTn fill="hold" nodeType="withEffect" presetClass="exit" presetID="10" presetSubtype="0">
                                  <p:stCondLst>
                                    <p:cond delay="0"/>
                                  </p:stCondLst>
                                  <p:childTnLst>
                                    <p:animEffect filter="fade" transition="out">
                                      <p:cBhvr>
                                        <p:cTn dur="500"/>
                                        <p:tgtEl>
                                          <p:spTgt spid="520"/>
                                        </p:tgtEl>
                                      </p:cBhvr>
                                    </p:animEffect>
                                    <p:set>
                                      <p:cBhvr>
                                        <p:cTn dur="1" fill="hold">
                                          <p:stCondLst>
                                            <p:cond delay="500"/>
                                          </p:stCondLst>
                                        </p:cTn>
                                        <p:tgtEl>
                                          <p:spTgt spid="52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19"/>
                                        </p:tgtEl>
                                      </p:cBhvr>
                                    </p:animEffect>
                                    <p:set>
                                      <p:cBhvr>
                                        <p:cTn dur="1" fill="hold">
                                          <p:stCondLst>
                                            <p:cond delay="500"/>
                                          </p:stCondLst>
                                        </p:cTn>
                                        <p:tgtEl>
                                          <p:spTgt spid="51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1"/>
                                        </p:tgtEl>
                                        <p:attrNameLst>
                                          <p:attrName>style.visibility</p:attrName>
                                        </p:attrNameLst>
                                      </p:cBhvr>
                                      <p:to>
                                        <p:strVal val="visible"/>
                                      </p:to>
                                    </p:set>
                                    <p:animEffect filter="fade" transition="in">
                                      <p:cBhvr>
                                        <p:cTn dur="500"/>
                                        <p:tgtEl>
                                          <p:spTgt spid="521"/>
                                        </p:tgtEl>
                                      </p:cBhvr>
                                    </p:animEffect>
                                  </p:childTnLst>
                                </p:cTn>
                              </p:par>
                              <p:par>
                                <p:cTn fill="hold" nodeType="withEffect" presetClass="entr" presetID="10" presetSubtype="0">
                                  <p:stCondLst>
                                    <p:cond delay="0"/>
                                  </p:stCondLst>
                                  <p:childTnLst>
                                    <p:set>
                                      <p:cBhvr>
                                        <p:cTn dur="1" fill="hold">
                                          <p:stCondLst>
                                            <p:cond delay="0"/>
                                          </p:stCondLst>
                                        </p:cTn>
                                        <p:tgtEl>
                                          <p:spTgt spid="522"/>
                                        </p:tgtEl>
                                        <p:attrNameLst>
                                          <p:attrName>style.visibility</p:attrName>
                                        </p:attrNameLst>
                                      </p:cBhvr>
                                      <p:to>
                                        <p:strVal val="visible"/>
                                      </p:to>
                                    </p:set>
                                    <p:animEffect filter="fade" transition="in">
                                      <p:cBhvr>
                                        <p:cTn dur="500"/>
                                        <p:tgtEl>
                                          <p:spTgt spid="522"/>
                                        </p:tgtEl>
                                      </p:cBhvr>
                                    </p:animEffect>
                                  </p:childTnLst>
                                </p:cTn>
                              </p:par>
                              <p:par>
                                <p:cTn fill="hold" nodeType="withEffect" presetClass="exit" presetID="10" presetSubtype="0">
                                  <p:stCondLst>
                                    <p:cond delay="0"/>
                                  </p:stCondLst>
                                  <p:childTnLst>
                                    <p:animEffect filter="fade" transition="out">
                                      <p:cBhvr>
                                        <p:cTn dur="500"/>
                                        <p:tgtEl>
                                          <p:spTgt spid="523"/>
                                        </p:tgtEl>
                                      </p:cBhvr>
                                    </p:animEffect>
                                    <p:set>
                                      <p:cBhvr>
                                        <p:cTn dur="1" fill="hold">
                                          <p:stCondLst>
                                            <p:cond delay="500"/>
                                          </p:stCondLst>
                                        </p:cTn>
                                        <p:tgtEl>
                                          <p:spTgt spid="52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6"/>
                                        </p:tgtEl>
                                        <p:attrNameLst>
                                          <p:attrName>style.visibility</p:attrName>
                                        </p:attrNameLst>
                                      </p:cBhvr>
                                      <p:to>
                                        <p:strVal val="visible"/>
                                      </p:to>
                                    </p:set>
                                    <p:animEffect filter="fade" transition="in">
                                      <p:cBhvr>
                                        <p:cTn dur="500"/>
                                        <p:tgtEl>
                                          <p:spTgt spid="526"/>
                                        </p:tgtEl>
                                      </p:cBhvr>
                                    </p:animEffect>
                                  </p:childTnLst>
                                </p:cTn>
                              </p:par>
                              <p:par>
                                <p:cTn fill="hold" nodeType="withEffect" presetClass="entr" presetID="10" presetSubtype="0">
                                  <p:stCondLst>
                                    <p:cond delay="0"/>
                                  </p:stCondLst>
                                  <p:childTnLst>
                                    <p:set>
                                      <p:cBhvr>
                                        <p:cTn dur="1" fill="hold">
                                          <p:stCondLst>
                                            <p:cond delay="0"/>
                                          </p:stCondLst>
                                        </p:cTn>
                                        <p:tgtEl>
                                          <p:spTgt spid="525"/>
                                        </p:tgtEl>
                                        <p:attrNameLst>
                                          <p:attrName>style.visibility</p:attrName>
                                        </p:attrNameLst>
                                      </p:cBhvr>
                                      <p:to>
                                        <p:strVal val="visible"/>
                                      </p:to>
                                    </p:set>
                                    <p:animEffect filter="fade" transition="in">
                                      <p:cBhvr>
                                        <p:cTn dur="500"/>
                                        <p:tgtEl>
                                          <p:spTgt spid="525"/>
                                        </p:tgtEl>
                                      </p:cBhvr>
                                    </p:animEffect>
                                  </p:childTnLst>
                                </p:cTn>
                              </p:par>
                              <p:par>
                                <p:cTn fill="hold" nodeType="withEffect" presetClass="exit" presetID="10" presetSubtype="0">
                                  <p:stCondLst>
                                    <p:cond delay="0"/>
                                  </p:stCondLst>
                                  <p:childTnLst>
                                    <p:animEffect filter="fade" transition="out">
                                      <p:cBhvr>
                                        <p:cTn dur="500"/>
                                        <p:tgtEl>
                                          <p:spTgt spid="521"/>
                                        </p:tgtEl>
                                      </p:cBhvr>
                                    </p:animEffect>
                                    <p:set>
                                      <p:cBhvr>
                                        <p:cTn dur="1" fill="hold">
                                          <p:stCondLst>
                                            <p:cond delay="500"/>
                                          </p:stCondLst>
                                        </p:cTn>
                                        <p:tgtEl>
                                          <p:spTgt spid="521"/>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22"/>
                                        </p:tgtEl>
                                      </p:cBhvr>
                                    </p:animEffect>
                                    <p:set>
                                      <p:cBhvr>
                                        <p:cTn dur="1" fill="hold">
                                          <p:stCondLst>
                                            <p:cond delay="500"/>
                                          </p:stCondLst>
                                        </p:cTn>
                                        <p:tgtEl>
                                          <p:spTgt spid="52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2"/>
                                        </p:tgtEl>
                                        <p:attrNameLst>
                                          <p:attrName>style.visibility</p:attrName>
                                        </p:attrNameLst>
                                      </p:cBhvr>
                                      <p:to>
                                        <p:strVal val="visible"/>
                                      </p:to>
                                    </p:set>
                                    <p:animEffect filter="fade" transition="in">
                                      <p:cBhvr>
                                        <p:cTn dur="500"/>
                                        <p:tgtEl>
                                          <p:spTgt spid="522"/>
                                        </p:tgtEl>
                                      </p:cBhvr>
                                    </p:animEffect>
                                  </p:childTnLst>
                                </p:cTn>
                              </p:par>
                              <p:par>
                                <p:cTn fill="hold" nodeType="withEffect" presetClass="entr" presetID="10" presetSubtype="0">
                                  <p:stCondLst>
                                    <p:cond delay="0"/>
                                  </p:stCondLst>
                                  <p:childTnLst>
                                    <p:set>
                                      <p:cBhvr>
                                        <p:cTn dur="1" fill="hold">
                                          <p:stCondLst>
                                            <p:cond delay="0"/>
                                          </p:stCondLst>
                                        </p:cTn>
                                        <p:tgtEl>
                                          <p:spTgt spid="524"/>
                                        </p:tgtEl>
                                        <p:attrNameLst>
                                          <p:attrName>style.visibility</p:attrName>
                                        </p:attrNameLst>
                                      </p:cBhvr>
                                      <p:to>
                                        <p:strVal val="visible"/>
                                      </p:to>
                                    </p:set>
                                    <p:animEffect filter="fade" transition="in">
                                      <p:cBhvr>
                                        <p:cTn dur="500"/>
                                        <p:tgtEl>
                                          <p:spTgt spid="524"/>
                                        </p:tgtEl>
                                      </p:cBhvr>
                                    </p:animEffect>
                                  </p:childTnLst>
                                </p:cTn>
                              </p:par>
                              <p:par>
                                <p:cTn fill="hold" nodeType="withEffect" presetClass="exit" presetID="10" presetSubtype="0">
                                  <p:stCondLst>
                                    <p:cond delay="0"/>
                                  </p:stCondLst>
                                  <p:childTnLst>
                                    <p:animEffect filter="fade" transition="out">
                                      <p:cBhvr>
                                        <p:cTn dur="500"/>
                                        <p:tgtEl>
                                          <p:spTgt spid="525"/>
                                        </p:tgtEl>
                                      </p:cBhvr>
                                    </p:animEffect>
                                    <p:set>
                                      <p:cBhvr>
                                        <p:cTn dur="1" fill="hold">
                                          <p:stCondLst>
                                            <p:cond delay="500"/>
                                          </p:stCondLst>
                                        </p:cTn>
                                        <p:tgtEl>
                                          <p:spTgt spid="525"/>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26"/>
                                        </p:tgtEl>
                                      </p:cBhvr>
                                    </p:animEffect>
                                    <p:set>
                                      <p:cBhvr>
                                        <p:cTn dur="1" fill="hold">
                                          <p:stCondLst>
                                            <p:cond delay="500"/>
                                          </p:stCondLst>
                                        </p:cTn>
                                        <p:tgtEl>
                                          <p:spTgt spid="526"/>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1" name="Shape 531"/>
        <p:cNvGrpSpPr/>
        <p:nvPr/>
      </p:nvGrpSpPr>
      <p:grpSpPr>
        <a:xfrm>
          <a:off x="0" y="0"/>
          <a:ext cx="0" cy="0"/>
          <a:chOff x="0" y="0"/>
          <a:chExt cx="0" cy="0"/>
        </a:xfrm>
      </p:grpSpPr>
      <p:sp>
        <p:nvSpPr>
          <p:cNvPr id="532" name="Google Shape;532;p60"/>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Example 3 – Server response</a:t>
            </a:r>
            <a:endParaRPr b="0" i="0" sz="4000" u="none" cap="none" strike="noStrike">
              <a:solidFill>
                <a:schemeClr val="dk1"/>
              </a:solidFill>
              <a:latin typeface="Roboto"/>
              <a:ea typeface="Roboto"/>
              <a:cs typeface="Roboto"/>
              <a:sym typeface="Roboto"/>
            </a:endParaRPr>
          </a:p>
        </p:txBody>
      </p:sp>
      <p:sp>
        <p:nvSpPr>
          <p:cNvPr id="533" name="Google Shape;533;p60"/>
          <p:cNvSpPr/>
          <p:nvPr/>
        </p:nvSpPr>
        <p:spPr>
          <a:xfrm>
            <a:off x="619124" y="1282221"/>
            <a:ext cx="8172300" cy="3445500"/>
          </a:xfrm>
          <a:prstGeom prst="roundRect">
            <a:avLst>
              <a:gd fmla="val 16667" name="adj"/>
            </a:avLst>
          </a:prstGeom>
          <a:solidFill>
            <a:schemeClr val="lt1"/>
          </a:solidFill>
          <a:ln cap="flat" cmpd="sng" w="25400">
            <a:solidFill>
              <a:schemeClr val="accent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dk1"/>
              </a:solidFill>
              <a:latin typeface="Arial"/>
              <a:ea typeface="Arial"/>
              <a:cs typeface="Arial"/>
              <a:sym typeface="Arial"/>
            </a:endParaRPr>
          </a:p>
        </p:txBody>
      </p:sp>
      <p:sp>
        <p:nvSpPr>
          <p:cNvPr id="534" name="Google Shape;534;p60"/>
          <p:cNvSpPr/>
          <p:nvPr/>
        </p:nvSpPr>
        <p:spPr>
          <a:xfrm>
            <a:off x="1381124" y="4014786"/>
            <a:ext cx="3390900" cy="485700"/>
          </a:xfrm>
          <a:prstGeom prst="rect">
            <a:avLst/>
          </a:prstGeom>
          <a:gradFill>
            <a:gsLst>
              <a:gs pos="0">
                <a:srgbClr val="FF9C78"/>
              </a:gs>
              <a:gs pos="35000">
                <a:srgbClr val="FFB8A0"/>
              </a:gs>
              <a:gs pos="100000">
                <a:srgbClr val="FFE0D6"/>
              </a:gs>
            </a:gsLst>
            <a:lin ang="16200000" scaled="0"/>
          </a:gradFill>
          <a:ln cap="flat" cmpd="sng" w="9525">
            <a:solidFill>
              <a:srgbClr val="FE6D29"/>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DataSource for Java</a:t>
            </a:r>
            <a:endParaRPr sz="1800">
              <a:solidFill>
                <a:schemeClr val="dk1"/>
              </a:solidFill>
              <a:latin typeface="Arial"/>
              <a:ea typeface="Arial"/>
              <a:cs typeface="Arial"/>
              <a:sym typeface="Arial"/>
            </a:endParaRPr>
          </a:p>
        </p:txBody>
      </p:sp>
      <p:sp>
        <p:nvSpPr>
          <p:cNvPr id="535" name="Google Shape;535;p60"/>
          <p:cNvSpPr/>
          <p:nvPr/>
        </p:nvSpPr>
        <p:spPr>
          <a:xfrm>
            <a:off x="2505074" y="2924172"/>
            <a:ext cx="2266800" cy="485700"/>
          </a:xfrm>
          <a:prstGeom prst="rect">
            <a:avLst/>
          </a:prstGeom>
          <a:gradFill>
            <a:gsLst>
              <a:gs pos="0">
                <a:srgbClr val="FF9C78"/>
              </a:gs>
              <a:gs pos="35000">
                <a:srgbClr val="FFB8A0"/>
              </a:gs>
              <a:gs pos="100000">
                <a:srgbClr val="FFE0D6"/>
              </a:gs>
            </a:gsLst>
            <a:lin ang="16200000" scaled="0"/>
          </a:gradFill>
          <a:ln cap="flat" cmpd="sng" w="9525">
            <a:solidFill>
              <a:srgbClr val="FE6D29"/>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TradingProvider</a:t>
            </a:r>
            <a:endParaRPr sz="1800">
              <a:solidFill>
                <a:schemeClr val="dk1"/>
              </a:solidFill>
              <a:latin typeface="Arial"/>
              <a:ea typeface="Arial"/>
              <a:cs typeface="Arial"/>
              <a:sym typeface="Arial"/>
            </a:endParaRPr>
          </a:p>
        </p:txBody>
      </p:sp>
      <p:sp>
        <p:nvSpPr>
          <p:cNvPr id="536" name="Google Shape;536;p60"/>
          <p:cNvSpPr/>
          <p:nvPr/>
        </p:nvSpPr>
        <p:spPr>
          <a:xfrm>
            <a:off x="1314449" y="1987550"/>
            <a:ext cx="3390900" cy="485700"/>
          </a:xfrm>
          <a:prstGeom prst="rect">
            <a:avLst/>
          </a:prstGeom>
          <a:solidFill>
            <a:schemeClr val="accent4"/>
          </a:solidFill>
          <a:ln cap="flat" cmpd="sng" w="25400">
            <a:solidFill>
              <a:srgbClr val="3D8094"/>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Arial"/>
                <a:ea typeface="Arial"/>
                <a:cs typeface="Arial"/>
                <a:sym typeface="Arial"/>
              </a:rPr>
              <a:t>Custom Code</a:t>
            </a:r>
            <a:endParaRPr sz="1800">
              <a:solidFill>
                <a:schemeClr val="lt1"/>
              </a:solidFill>
              <a:latin typeface="Arial"/>
              <a:ea typeface="Arial"/>
              <a:cs typeface="Arial"/>
              <a:sym typeface="Arial"/>
            </a:endParaRPr>
          </a:p>
        </p:txBody>
      </p:sp>
      <p:sp>
        <p:nvSpPr>
          <p:cNvPr id="537" name="Google Shape;537;p60"/>
          <p:cNvSpPr/>
          <p:nvPr/>
        </p:nvSpPr>
        <p:spPr>
          <a:xfrm>
            <a:off x="1314449" y="1501773"/>
            <a:ext cx="3390900" cy="485700"/>
          </a:xfrm>
          <a:prstGeom prst="rect">
            <a:avLst/>
          </a:prstGeom>
          <a:solidFill>
            <a:schemeClr val="accent6"/>
          </a:solidFill>
          <a:ln cap="flat" cmpd="sng" w="25400">
            <a:solidFill>
              <a:srgbClr val="5E5E5E"/>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lt1"/>
                </a:solidFill>
                <a:latin typeface="Arial"/>
                <a:ea typeface="Arial"/>
                <a:cs typeface="Arial"/>
                <a:sym typeface="Arial"/>
              </a:rPr>
              <a:t>Bank Integration Library</a:t>
            </a:r>
            <a:endParaRPr sz="1800">
              <a:solidFill>
                <a:schemeClr val="lt1"/>
              </a:solidFill>
              <a:latin typeface="Arial"/>
              <a:ea typeface="Arial"/>
              <a:cs typeface="Arial"/>
              <a:sym typeface="Arial"/>
            </a:endParaRPr>
          </a:p>
        </p:txBody>
      </p:sp>
      <p:sp>
        <p:nvSpPr>
          <p:cNvPr id="538" name="Google Shape;538;p60"/>
          <p:cNvSpPr txBox="1"/>
          <p:nvPr/>
        </p:nvSpPr>
        <p:spPr>
          <a:xfrm>
            <a:off x="4772024" y="2099632"/>
            <a:ext cx="4238700" cy="323100"/>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100"/>
              <a:buFont typeface="Arial"/>
              <a:buChar char="•"/>
            </a:pPr>
            <a:r>
              <a:rPr lang="en-GB" sz="1100">
                <a:solidFill>
                  <a:schemeClr val="dk1"/>
                </a:solidFill>
                <a:latin typeface="Arial"/>
                <a:ea typeface="Arial"/>
                <a:cs typeface="Arial"/>
                <a:sym typeface="Arial"/>
              </a:rPr>
              <a:t>Receive a response from the external system</a:t>
            </a:r>
            <a:endParaRPr/>
          </a:p>
          <a:p>
            <a:pPr indent="-171450" lvl="0" marL="171450" marR="0" rtl="0" algn="l">
              <a:spcBef>
                <a:spcPts val="0"/>
              </a:spcBef>
              <a:spcAft>
                <a:spcPts val="0"/>
              </a:spcAft>
              <a:buClr>
                <a:schemeClr val="dk1"/>
              </a:buClr>
              <a:buSzPts val="1100"/>
              <a:buFont typeface="Arial"/>
              <a:buChar char="•"/>
            </a:pPr>
            <a:r>
              <a:rPr lang="en-GB" sz="1100">
                <a:solidFill>
                  <a:schemeClr val="dk1"/>
                </a:solidFill>
                <a:latin typeface="Arial"/>
                <a:ea typeface="Arial"/>
                <a:cs typeface="Arial"/>
                <a:sym typeface="Arial"/>
              </a:rPr>
              <a:t>Construct a message – </a:t>
            </a:r>
            <a:r>
              <a:rPr b="1" lang="en-GB" sz="1100">
                <a:solidFill>
                  <a:schemeClr val="dk1"/>
                </a:solidFill>
                <a:latin typeface="Arial"/>
                <a:ea typeface="Arial"/>
                <a:cs typeface="Arial"/>
                <a:sym typeface="Arial"/>
              </a:rPr>
              <a:t>trade.createEvent(String transition)</a:t>
            </a:r>
            <a:endParaRPr sz="1100">
              <a:solidFill>
                <a:schemeClr val="dk1"/>
              </a:solidFill>
              <a:latin typeface="Arial"/>
              <a:ea typeface="Arial"/>
              <a:cs typeface="Arial"/>
              <a:sym typeface="Arial"/>
            </a:endParaRPr>
          </a:p>
        </p:txBody>
      </p:sp>
      <p:cxnSp>
        <p:nvCxnSpPr>
          <p:cNvPr id="539" name="Google Shape;539;p60"/>
          <p:cNvCxnSpPr/>
          <p:nvPr/>
        </p:nvCxnSpPr>
        <p:spPr>
          <a:xfrm>
            <a:off x="4314825" y="2530520"/>
            <a:ext cx="0" cy="3936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540" name="Google Shape;540;p60"/>
          <p:cNvSpPr txBox="1"/>
          <p:nvPr/>
        </p:nvSpPr>
        <p:spPr>
          <a:xfrm>
            <a:off x="4314825" y="2583821"/>
            <a:ext cx="4238700" cy="19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trade.sendEvent(TradeEvent event)</a:t>
            </a:r>
            <a:endParaRPr b="1" sz="1100">
              <a:solidFill>
                <a:schemeClr val="dk1"/>
              </a:solidFill>
              <a:latin typeface="Arial"/>
              <a:ea typeface="Arial"/>
              <a:cs typeface="Arial"/>
              <a:sym typeface="Arial"/>
            </a:endParaRPr>
          </a:p>
        </p:txBody>
      </p:sp>
      <p:sp>
        <p:nvSpPr>
          <p:cNvPr id="541" name="Google Shape;541;p60"/>
          <p:cNvSpPr txBox="1"/>
          <p:nvPr/>
        </p:nvSpPr>
        <p:spPr>
          <a:xfrm>
            <a:off x="4772024" y="3033386"/>
            <a:ext cx="4238700" cy="323100"/>
          </a:xfrm>
          <a:prstGeom prst="rect">
            <a:avLst/>
          </a:prstGeom>
          <a:noFill/>
          <a:ln>
            <a:noFill/>
          </a:ln>
        </p:spPr>
        <p:txBody>
          <a:bodyPr anchorCtr="0" anchor="t" bIns="45700" lIns="91425" spcFirstLastPara="1" rIns="91425" wrap="square" tIns="45700">
            <a:noAutofit/>
          </a:bodyPr>
          <a:lstStyle/>
          <a:p>
            <a:pPr indent="-171450" lvl="0" marL="171450" marR="0" rtl="0" algn="l">
              <a:spcBef>
                <a:spcPts val="0"/>
              </a:spcBef>
              <a:spcAft>
                <a:spcPts val="0"/>
              </a:spcAft>
              <a:buClr>
                <a:schemeClr val="dk1"/>
              </a:buClr>
              <a:buSzPts val="1100"/>
              <a:buFont typeface="Arial"/>
              <a:buChar char="•"/>
            </a:pPr>
            <a:r>
              <a:rPr lang="en-GB" sz="1100">
                <a:solidFill>
                  <a:schemeClr val="dk1"/>
                </a:solidFill>
                <a:latin typeface="Arial"/>
                <a:ea typeface="Arial"/>
                <a:cs typeface="Arial"/>
                <a:sym typeface="Arial"/>
              </a:rPr>
              <a:t>Apply to state machine</a:t>
            </a:r>
            <a:endParaRPr/>
          </a:p>
          <a:p>
            <a:pPr indent="-171450" lvl="0" marL="171450" marR="0" rtl="0" algn="l">
              <a:spcBef>
                <a:spcPts val="0"/>
              </a:spcBef>
              <a:spcAft>
                <a:spcPts val="0"/>
              </a:spcAft>
              <a:buClr>
                <a:schemeClr val="dk1"/>
              </a:buClr>
              <a:buSzPts val="1100"/>
              <a:buFont typeface="Arial"/>
              <a:buChar char="•"/>
            </a:pPr>
            <a:r>
              <a:rPr lang="en-GB" sz="1100">
                <a:solidFill>
                  <a:schemeClr val="dk1"/>
                </a:solidFill>
                <a:latin typeface="Arial"/>
                <a:ea typeface="Arial"/>
                <a:cs typeface="Arial"/>
                <a:sym typeface="Arial"/>
              </a:rPr>
              <a:t>If valid, build a RecordType1Message from the trade event</a:t>
            </a:r>
            <a:endParaRPr sz="1100">
              <a:solidFill>
                <a:schemeClr val="dk1"/>
              </a:solidFill>
              <a:latin typeface="Arial"/>
              <a:ea typeface="Arial"/>
              <a:cs typeface="Arial"/>
              <a:sym typeface="Arial"/>
            </a:endParaRPr>
          </a:p>
        </p:txBody>
      </p:sp>
      <p:sp>
        <p:nvSpPr>
          <p:cNvPr id="542" name="Google Shape;542;p60"/>
          <p:cNvSpPr txBox="1"/>
          <p:nvPr/>
        </p:nvSpPr>
        <p:spPr>
          <a:xfrm>
            <a:off x="4314825" y="3602996"/>
            <a:ext cx="4371900" cy="19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publisher.publishToSubscribedPeers(RecordType1Message msg)</a:t>
            </a:r>
            <a:endParaRPr b="1" sz="1100">
              <a:solidFill>
                <a:schemeClr val="dk1"/>
              </a:solidFill>
              <a:latin typeface="Arial"/>
              <a:ea typeface="Arial"/>
              <a:cs typeface="Arial"/>
              <a:sym typeface="Arial"/>
            </a:endParaRPr>
          </a:p>
        </p:txBody>
      </p:sp>
      <p:cxnSp>
        <p:nvCxnSpPr>
          <p:cNvPr id="543" name="Google Shape;543;p60"/>
          <p:cNvCxnSpPr/>
          <p:nvPr/>
        </p:nvCxnSpPr>
        <p:spPr>
          <a:xfrm>
            <a:off x="4314825" y="3470952"/>
            <a:ext cx="0" cy="5439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cxnSp>
        <p:nvCxnSpPr>
          <p:cNvPr id="544" name="Google Shape;544;p60"/>
          <p:cNvCxnSpPr/>
          <p:nvPr/>
        </p:nvCxnSpPr>
        <p:spPr>
          <a:xfrm>
            <a:off x="4314824" y="4500562"/>
            <a:ext cx="0" cy="5439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545" name="Google Shape;545;p60"/>
          <p:cNvSpPr txBox="1"/>
          <p:nvPr/>
        </p:nvSpPr>
        <p:spPr>
          <a:xfrm>
            <a:off x="4314825" y="4733270"/>
            <a:ext cx="3324300" cy="1962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1100">
                <a:solidFill>
                  <a:schemeClr val="dk1"/>
                </a:solidFill>
                <a:latin typeface="Arial"/>
                <a:ea typeface="Arial"/>
                <a:cs typeface="Arial"/>
                <a:sym typeface="Arial"/>
              </a:rPr>
              <a:t>DATAUPDATE on </a:t>
            </a:r>
            <a:r>
              <a:rPr b="1" lang="en-GB" sz="1100">
                <a:solidFill>
                  <a:schemeClr val="dk1"/>
                </a:solidFill>
                <a:latin typeface="Arial"/>
                <a:ea typeface="Arial"/>
                <a:cs typeface="Arial"/>
                <a:sym typeface="Arial"/>
              </a:rPr>
              <a:t>/PRIVATE/bob/TRADE/FX</a:t>
            </a:r>
            <a:endParaRPr b="1" sz="1100">
              <a:solidFill>
                <a:schemeClr val="dk1"/>
              </a:solidFill>
              <a:latin typeface="Arial"/>
              <a:ea typeface="Arial"/>
              <a:cs typeface="Arial"/>
              <a:sym typeface="Arial"/>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8"/>
                                        </p:tgtEl>
                                        <p:attrNameLst>
                                          <p:attrName>style.visibility</p:attrName>
                                        </p:attrNameLst>
                                      </p:cBhvr>
                                      <p:to>
                                        <p:strVal val="visible"/>
                                      </p:to>
                                    </p:set>
                                    <p:animEffect filter="fade" transition="in">
                                      <p:cBhvr>
                                        <p:cTn dur="500"/>
                                        <p:tgtEl>
                                          <p:spTgt spid="5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39"/>
                                        </p:tgtEl>
                                        <p:attrNameLst>
                                          <p:attrName>style.visibility</p:attrName>
                                        </p:attrNameLst>
                                      </p:cBhvr>
                                      <p:to>
                                        <p:strVal val="visible"/>
                                      </p:to>
                                    </p:set>
                                    <p:animEffect filter="fade" transition="in">
                                      <p:cBhvr>
                                        <p:cTn dur="500"/>
                                        <p:tgtEl>
                                          <p:spTgt spid="539"/>
                                        </p:tgtEl>
                                      </p:cBhvr>
                                    </p:animEffect>
                                  </p:childTnLst>
                                </p:cTn>
                              </p:par>
                              <p:par>
                                <p:cTn fill="hold" nodeType="withEffect" presetClass="entr" presetID="10" presetSubtype="0">
                                  <p:stCondLst>
                                    <p:cond delay="0"/>
                                  </p:stCondLst>
                                  <p:childTnLst>
                                    <p:set>
                                      <p:cBhvr>
                                        <p:cTn dur="1" fill="hold">
                                          <p:stCondLst>
                                            <p:cond delay="0"/>
                                          </p:stCondLst>
                                        </p:cTn>
                                        <p:tgtEl>
                                          <p:spTgt spid="540"/>
                                        </p:tgtEl>
                                        <p:attrNameLst>
                                          <p:attrName>style.visibility</p:attrName>
                                        </p:attrNameLst>
                                      </p:cBhvr>
                                      <p:to>
                                        <p:strVal val="visible"/>
                                      </p:to>
                                    </p:set>
                                    <p:animEffect filter="fade" transition="in">
                                      <p:cBhvr>
                                        <p:cTn dur="500"/>
                                        <p:tgtEl>
                                          <p:spTgt spid="540"/>
                                        </p:tgtEl>
                                      </p:cBhvr>
                                    </p:animEffect>
                                  </p:childTnLst>
                                </p:cTn>
                              </p:par>
                              <p:par>
                                <p:cTn fill="hold" nodeType="withEffect" presetClass="exit" presetID="10" presetSubtype="0">
                                  <p:stCondLst>
                                    <p:cond delay="0"/>
                                  </p:stCondLst>
                                  <p:childTnLst>
                                    <p:animEffect filter="fade" transition="out">
                                      <p:cBhvr>
                                        <p:cTn dur="500"/>
                                        <p:tgtEl>
                                          <p:spTgt spid="538"/>
                                        </p:tgtEl>
                                      </p:cBhvr>
                                    </p:animEffect>
                                    <p:set>
                                      <p:cBhvr>
                                        <p:cTn dur="1" fill="hold">
                                          <p:stCondLst>
                                            <p:cond delay="500"/>
                                          </p:stCondLst>
                                        </p:cTn>
                                        <p:tgtEl>
                                          <p:spTgt spid="53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1"/>
                                        </p:tgtEl>
                                        <p:attrNameLst>
                                          <p:attrName>style.visibility</p:attrName>
                                        </p:attrNameLst>
                                      </p:cBhvr>
                                      <p:to>
                                        <p:strVal val="visible"/>
                                      </p:to>
                                    </p:set>
                                    <p:animEffect filter="fade" transition="in">
                                      <p:cBhvr>
                                        <p:cTn dur="500"/>
                                        <p:tgtEl>
                                          <p:spTgt spid="541"/>
                                        </p:tgtEl>
                                      </p:cBhvr>
                                    </p:animEffect>
                                  </p:childTnLst>
                                </p:cTn>
                              </p:par>
                              <p:par>
                                <p:cTn fill="hold" nodeType="withEffect" presetClass="exit" presetID="10" presetSubtype="0">
                                  <p:stCondLst>
                                    <p:cond delay="0"/>
                                  </p:stCondLst>
                                  <p:childTnLst>
                                    <p:animEffect filter="fade" transition="out">
                                      <p:cBhvr>
                                        <p:cTn dur="500"/>
                                        <p:tgtEl>
                                          <p:spTgt spid="539"/>
                                        </p:tgtEl>
                                      </p:cBhvr>
                                    </p:animEffect>
                                    <p:set>
                                      <p:cBhvr>
                                        <p:cTn dur="1" fill="hold">
                                          <p:stCondLst>
                                            <p:cond delay="500"/>
                                          </p:stCondLst>
                                        </p:cTn>
                                        <p:tgtEl>
                                          <p:spTgt spid="539"/>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40"/>
                                        </p:tgtEl>
                                      </p:cBhvr>
                                    </p:animEffect>
                                    <p:set>
                                      <p:cBhvr>
                                        <p:cTn dur="1" fill="hold">
                                          <p:stCondLst>
                                            <p:cond delay="500"/>
                                          </p:stCondLst>
                                        </p:cTn>
                                        <p:tgtEl>
                                          <p:spTgt spid="540"/>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3"/>
                                        </p:tgtEl>
                                        <p:attrNameLst>
                                          <p:attrName>style.visibility</p:attrName>
                                        </p:attrNameLst>
                                      </p:cBhvr>
                                      <p:to>
                                        <p:strVal val="visible"/>
                                      </p:to>
                                    </p:set>
                                    <p:animEffect filter="fade" transition="in">
                                      <p:cBhvr>
                                        <p:cTn dur="500"/>
                                        <p:tgtEl>
                                          <p:spTgt spid="543"/>
                                        </p:tgtEl>
                                      </p:cBhvr>
                                    </p:animEffect>
                                  </p:childTnLst>
                                </p:cTn>
                              </p:par>
                              <p:par>
                                <p:cTn fill="hold" nodeType="withEffect" presetClass="entr" presetID="10" presetSubtype="0">
                                  <p:stCondLst>
                                    <p:cond delay="0"/>
                                  </p:stCondLst>
                                  <p:childTnLst>
                                    <p:set>
                                      <p:cBhvr>
                                        <p:cTn dur="1" fill="hold">
                                          <p:stCondLst>
                                            <p:cond delay="0"/>
                                          </p:stCondLst>
                                        </p:cTn>
                                        <p:tgtEl>
                                          <p:spTgt spid="542"/>
                                        </p:tgtEl>
                                        <p:attrNameLst>
                                          <p:attrName>style.visibility</p:attrName>
                                        </p:attrNameLst>
                                      </p:cBhvr>
                                      <p:to>
                                        <p:strVal val="visible"/>
                                      </p:to>
                                    </p:set>
                                    <p:animEffect filter="fade" transition="in">
                                      <p:cBhvr>
                                        <p:cTn dur="500"/>
                                        <p:tgtEl>
                                          <p:spTgt spid="542"/>
                                        </p:tgtEl>
                                      </p:cBhvr>
                                    </p:animEffect>
                                  </p:childTnLst>
                                </p:cTn>
                              </p:par>
                              <p:par>
                                <p:cTn fill="hold" nodeType="withEffect" presetClass="exit" presetID="10" presetSubtype="0">
                                  <p:stCondLst>
                                    <p:cond delay="0"/>
                                  </p:stCondLst>
                                  <p:childTnLst>
                                    <p:animEffect filter="fade" transition="out">
                                      <p:cBhvr>
                                        <p:cTn dur="500"/>
                                        <p:tgtEl>
                                          <p:spTgt spid="541"/>
                                        </p:tgtEl>
                                      </p:cBhvr>
                                    </p:animEffect>
                                    <p:set>
                                      <p:cBhvr>
                                        <p:cTn dur="1" fill="hold">
                                          <p:stCondLst>
                                            <p:cond delay="500"/>
                                          </p:stCondLst>
                                        </p:cTn>
                                        <p:tgtEl>
                                          <p:spTgt spid="54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44"/>
                                        </p:tgtEl>
                                        <p:attrNameLst>
                                          <p:attrName>style.visibility</p:attrName>
                                        </p:attrNameLst>
                                      </p:cBhvr>
                                      <p:to>
                                        <p:strVal val="visible"/>
                                      </p:to>
                                    </p:set>
                                    <p:animEffect filter="fade" transition="in">
                                      <p:cBhvr>
                                        <p:cTn dur="500"/>
                                        <p:tgtEl>
                                          <p:spTgt spid="544"/>
                                        </p:tgtEl>
                                      </p:cBhvr>
                                    </p:animEffect>
                                  </p:childTnLst>
                                </p:cTn>
                              </p:par>
                              <p:par>
                                <p:cTn fill="hold" nodeType="withEffect" presetClass="entr" presetID="10" presetSubtype="0">
                                  <p:stCondLst>
                                    <p:cond delay="0"/>
                                  </p:stCondLst>
                                  <p:childTnLst>
                                    <p:set>
                                      <p:cBhvr>
                                        <p:cTn dur="1" fill="hold">
                                          <p:stCondLst>
                                            <p:cond delay="0"/>
                                          </p:stCondLst>
                                        </p:cTn>
                                        <p:tgtEl>
                                          <p:spTgt spid="545"/>
                                        </p:tgtEl>
                                        <p:attrNameLst>
                                          <p:attrName>style.visibility</p:attrName>
                                        </p:attrNameLst>
                                      </p:cBhvr>
                                      <p:to>
                                        <p:strVal val="visible"/>
                                      </p:to>
                                    </p:set>
                                    <p:animEffect filter="fade" transition="in">
                                      <p:cBhvr>
                                        <p:cTn dur="500"/>
                                        <p:tgtEl>
                                          <p:spTgt spid="545"/>
                                        </p:tgtEl>
                                      </p:cBhvr>
                                    </p:animEffect>
                                  </p:childTnLst>
                                </p:cTn>
                              </p:par>
                              <p:par>
                                <p:cTn fill="hold" nodeType="withEffect" presetClass="exit" presetID="10" presetSubtype="0">
                                  <p:stCondLst>
                                    <p:cond delay="0"/>
                                  </p:stCondLst>
                                  <p:childTnLst>
                                    <p:animEffect filter="fade" transition="out">
                                      <p:cBhvr>
                                        <p:cTn dur="500"/>
                                        <p:tgtEl>
                                          <p:spTgt spid="543"/>
                                        </p:tgtEl>
                                      </p:cBhvr>
                                    </p:animEffect>
                                    <p:set>
                                      <p:cBhvr>
                                        <p:cTn dur="1" fill="hold">
                                          <p:stCondLst>
                                            <p:cond delay="500"/>
                                          </p:stCondLst>
                                        </p:cTn>
                                        <p:tgtEl>
                                          <p:spTgt spid="543"/>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542"/>
                                        </p:tgtEl>
                                      </p:cBhvr>
                                    </p:animEffect>
                                    <p:set>
                                      <p:cBhvr>
                                        <p:cTn dur="1" fill="hold">
                                          <p:stCondLst>
                                            <p:cond delay="500"/>
                                          </p:stCondLst>
                                        </p:cTn>
                                        <p:tgtEl>
                                          <p:spTgt spid="542"/>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9" name="Shape 549"/>
        <p:cNvGrpSpPr/>
        <p:nvPr/>
      </p:nvGrpSpPr>
      <p:grpSpPr>
        <a:xfrm>
          <a:off x="0" y="0"/>
          <a:ext cx="0" cy="0"/>
          <a:chOff x="0" y="0"/>
          <a:chExt cx="0" cy="0"/>
        </a:xfrm>
      </p:grpSpPr>
      <p:sp>
        <p:nvSpPr>
          <p:cNvPr id="550" name="Google Shape;550;p61"/>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Clr>
                <a:schemeClr val="lt1"/>
              </a:buClr>
              <a:buFont typeface="Arial"/>
              <a:buNone/>
            </a:pPr>
            <a:r>
              <a:rPr lang="en-GB"/>
              <a:t>The Caplin Trading Integration API</a:t>
            </a:r>
            <a:endParaRPr/>
          </a:p>
          <a:p>
            <a:pPr indent="0" lvl="0" marL="0" rtl="0" algn="ctr">
              <a:spcBef>
                <a:spcPts val="0"/>
              </a:spcBef>
              <a:spcAft>
                <a:spcPts val="0"/>
              </a:spcAft>
              <a:buNone/>
            </a:pPr>
            <a:r>
              <a:t/>
            </a:r>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5" name="Shape 555"/>
        <p:cNvGrpSpPr/>
        <p:nvPr/>
      </p:nvGrpSpPr>
      <p:grpSpPr>
        <a:xfrm>
          <a:off x="0" y="0"/>
          <a:ext cx="0" cy="0"/>
          <a:chOff x="0" y="0"/>
          <a:chExt cx="0" cy="0"/>
        </a:xfrm>
      </p:grpSpPr>
      <p:sp>
        <p:nvSpPr>
          <p:cNvPr id="556" name="Google Shape;556;p62"/>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Some interfaces</a:t>
            </a:r>
            <a:endParaRPr b="0" i="0" sz="4000" u="none" cap="none" strike="noStrike">
              <a:solidFill>
                <a:schemeClr val="dk1"/>
              </a:solidFill>
              <a:latin typeface="Roboto"/>
              <a:ea typeface="Roboto"/>
              <a:cs typeface="Roboto"/>
              <a:sym typeface="Roboto"/>
            </a:endParaRPr>
          </a:p>
        </p:txBody>
      </p:sp>
      <p:sp>
        <p:nvSpPr>
          <p:cNvPr id="557" name="Google Shape;557;p62"/>
          <p:cNvSpPr/>
          <p:nvPr/>
        </p:nvSpPr>
        <p:spPr>
          <a:xfrm>
            <a:off x="1304926" y="1323975"/>
            <a:ext cx="3038400" cy="609600"/>
          </a:xfrm>
          <a:prstGeom prst="roundRect">
            <a:avLst>
              <a:gd fmla="val 16667" name="adj"/>
            </a:avLst>
          </a:prstGeom>
          <a:solidFill>
            <a:schemeClr val="lt1"/>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TradingApplicationListener</a:t>
            </a:r>
            <a:endParaRPr sz="1800">
              <a:solidFill>
                <a:schemeClr val="dk1"/>
              </a:solidFill>
              <a:latin typeface="Arial"/>
              <a:ea typeface="Arial"/>
              <a:cs typeface="Arial"/>
              <a:sym typeface="Arial"/>
            </a:endParaRPr>
          </a:p>
        </p:txBody>
      </p:sp>
      <p:sp>
        <p:nvSpPr>
          <p:cNvPr id="558" name="Google Shape;558;p62"/>
          <p:cNvSpPr/>
          <p:nvPr/>
        </p:nvSpPr>
        <p:spPr>
          <a:xfrm>
            <a:off x="152400" y="2733675"/>
            <a:ext cx="2671800" cy="609600"/>
          </a:xfrm>
          <a:prstGeom prst="roundRect">
            <a:avLst>
              <a:gd fmla="val 16667" name="adj"/>
            </a:avLst>
          </a:prstGeom>
          <a:solidFill>
            <a:schemeClr val="lt1"/>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TradeChannelListener</a:t>
            </a:r>
            <a:endParaRPr sz="1800">
              <a:solidFill>
                <a:schemeClr val="dk1"/>
              </a:solidFill>
              <a:latin typeface="Arial"/>
              <a:ea typeface="Arial"/>
              <a:cs typeface="Arial"/>
              <a:sym typeface="Arial"/>
            </a:endParaRPr>
          </a:p>
        </p:txBody>
      </p:sp>
      <p:sp>
        <p:nvSpPr>
          <p:cNvPr id="559" name="Google Shape;559;p62"/>
          <p:cNvSpPr/>
          <p:nvPr/>
        </p:nvSpPr>
        <p:spPr>
          <a:xfrm>
            <a:off x="3007519" y="2733675"/>
            <a:ext cx="2671800" cy="609600"/>
          </a:xfrm>
          <a:prstGeom prst="roundRect">
            <a:avLst>
              <a:gd fmla="val 16667" name="adj"/>
            </a:avLst>
          </a:prstGeom>
          <a:solidFill>
            <a:schemeClr val="lt1"/>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TradeChannelListener</a:t>
            </a:r>
            <a:endParaRPr sz="1800">
              <a:solidFill>
                <a:schemeClr val="dk1"/>
              </a:solidFill>
              <a:latin typeface="Arial"/>
              <a:ea typeface="Arial"/>
              <a:cs typeface="Arial"/>
              <a:sym typeface="Arial"/>
            </a:endParaRPr>
          </a:p>
        </p:txBody>
      </p:sp>
      <p:sp>
        <p:nvSpPr>
          <p:cNvPr id="560" name="Google Shape;560;p62"/>
          <p:cNvSpPr/>
          <p:nvPr/>
        </p:nvSpPr>
        <p:spPr>
          <a:xfrm>
            <a:off x="152400" y="4295775"/>
            <a:ext cx="1790700" cy="609600"/>
          </a:xfrm>
          <a:prstGeom prst="roundRect">
            <a:avLst>
              <a:gd fmla="val 16667" name="adj"/>
            </a:avLst>
          </a:prstGeom>
          <a:solidFill>
            <a:schemeClr val="lt1"/>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TradeListener</a:t>
            </a:r>
            <a:endParaRPr sz="1800">
              <a:solidFill>
                <a:schemeClr val="dk1"/>
              </a:solidFill>
              <a:latin typeface="Arial"/>
              <a:ea typeface="Arial"/>
              <a:cs typeface="Arial"/>
              <a:sym typeface="Arial"/>
            </a:endParaRPr>
          </a:p>
        </p:txBody>
      </p:sp>
      <p:sp>
        <p:nvSpPr>
          <p:cNvPr id="561" name="Google Shape;561;p62"/>
          <p:cNvSpPr/>
          <p:nvPr/>
        </p:nvSpPr>
        <p:spPr>
          <a:xfrm>
            <a:off x="1943100" y="4295775"/>
            <a:ext cx="1771800" cy="609600"/>
          </a:xfrm>
          <a:prstGeom prst="roundRect">
            <a:avLst>
              <a:gd fmla="val 16667" name="adj"/>
            </a:avLst>
          </a:prstGeom>
          <a:solidFill>
            <a:schemeClr val="lt1"/>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TradeListener</a:t>
            </a:r>
            <a:endParaRPr sz="1800">
              <a:solidFill>
                <a:schemeClr val="dk1"/>
              </a:solidFill>
              <a:latin typeface="Arial"/>
              <a:ea typeface="Arial"/>
              <a:cs typeface="Arial"/>
              <a:sym typeface="Arial"/>
            </a:endParaRPr>
          </a:p>
        </p:txBody>
      </p:sp>
      <p:sp>
        <p:nvSpPr>
          <p:cNvPr id="562" name="Google Shape;562;p62"/>
          <p:cNvSpPr/>
          <p:nvPr/>
        </p:nvSpPr>
        <p:spPr>
          <a:xfrm>
            <a:off x="3714750" y="4295775"/>
            <a:ext cx="1784100" cy="609600"/>
          </a:xfrm>
          <a:prstGeom prst="roundRect">
            <a:avLst>
              <a:gd fmla="val 16667" name="adj"/>
            </a:avLst>
          </a:prstGeom>
          <a:solidFill>
            <a:schemeClr val="lt1"/>
          </a:solidFill>
          <a:ln cap="flat" cmpd="sng" w="25400">
            <a:solidFill>
              <a:schemeClr val="accent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TradeListener</a:t>
            </a:r>
            <a:endParaRPr sz="1800">
              <a:solidFill>
                <a:schemeClr val="dk1"/>
              </a:solidFill>
              <a:latin typeface="Arial"/>
              <a:ea typeface="Arial"/>
              <a:cs typeface="Arial"/>
              <a:sym typeface="Arial"/>
            </a:endParaRPr>
          </a:p>
        </p:txBody>
      </p:sp>
      <p:cxnSp>
        <p:nvCxnSpPr>
          <p:cNvPr id="563" name="Google Shape;563;p62"/>
          <p:cNvCxnSpPr/>
          <p:nvPr/>
        </p:nvCxnSpPr>
        <p:spPr>
          <a:xfrm flipH="1">
            <a:off x="1488263" y="1933575"/>
            <a:ext cx="1335900" cy="80010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cxnSp>
        <p:nvCxnSpPr>
          <p:cNvPr id="564" name="Google Shape;564;p62"/>
          <p:cNvCxnSpPr/>
          <p:nvPr/>
        </p:nvCxnSpPr>
        <p:spPr>
          <a:xfrm>
            <a:off x="2824164" y="1933575"/>
            <a:ext cx="1519200" cy="80010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cxnSp>
        <p:nvCxnSpPr>
          <p:cNvPr id="565" name="Google Shape;565;p62"/>
          <p:cNvCxnSpPr/>
          <p:nvPr/>
        </p:nvCxnSpPr>
        <p:spPr>
          <a:xfrm flipH="1">
            <a:off x="971682" y="3343275"/>
            <a:ext cx="516600" cy="95250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cxnSp>
        <p:nvCxnSpPr>
          <p:cNvPr id="566" name="Google Shape;566;p62"/>
          <p:cNvCxnSpPr/>
          <p:nvPr/>
        </p:nvCxnSpPr>
        <p:spPr>
          <a:xfrm>
            <a:off x="1488281" y="3343275"/>
            <a:ext cx="1274100" cy="95250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cxnSp>
        <p:nvCxnSpPr>
          <p:cNvPr id="567" name="Google Shape;567;p62"/>
          <p:cNvCxnSpPr/>
          <p:nvPr/>
        </p:nvCxnSpPr>
        <p:spPr>
          <a:xfrm>
            <a:off x="4343400" y="3343275"/>
            <a:ext cx="190500" cy="95250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7647"/>
              </a:srgbClr>
            </a:outerShdw>
          </a:effectLst>
        </p:spPr>
      </p:cxnSp>
      <p:sp>
        <p:nvSpPr>
          <p:cNvPr id="568" name="Google Shape;568;p62"/>
          <p:cNvSpPr txBox="1"/>
          <p:nvPr/>
        </p:nvSpPr>
        <p:spPr>
          <a:xfrm>
            <a:off x="5679281" y="1285876"/>
            <a:ext cx="3397200" cy="235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1800">
                <a:solidFill>
                  <a:schemeClr val="dk1"/>
                </a:solidFill>
                <a:latin typeface="Arial"/>
                <a:ea typeface="Arial"/>
                <a:cs typeface="Arial"/>
                <a:sym typeface="Arial"/>
              </a:rPr>
              <a:t>TradingApplicationListener</a:t>
            </a:r>
            <a:r>
              <a:rPr lang="en-GB" sz="1800">
                <a:solidFill>
                  <a:schemeClr val="dk1"/>
                </a:solidFill>
                <a:latin typeface="Arial"/>
                <a:ea typeface="Arial"/>
                <a:cs typeface="Arial"/>
                <a:sym typeface="Arial"/>
              </a:rPr>
              <a:t>:</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One instance only</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Created when the Adapter </a:t>
            </a:r>
            <a:br>
              <a:rPr lang="en-GB" sz="1800">
                <a:solidFill>
                  <a:schemeClr val="dk1"/>
                </a:solidFill>
                <a:latin typeface="Arial"/>
                <a:ea typeface="Arial"/>
                <a:cs typeface="Arial"/>
                <a:sym typeface="Arial"/>
              </a:rPr>
            </a:br>
            <a:r>
              <a:rPr lang="en-GB" sz="1800">
                <a:solidFill>
                  <a:schemeClr val="dk1"/>
                </a:solidFill>
                <a:latin typeface="Arial"/>
                <a:ea typeface="Arial"/>
                <a:cs typeface="Arial"/>
                <a:sym typeface="Arial"/>
              </a:rPr>
              <a:t>starts up</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Receives a callback when a</a:t>
            </a:r>
            <a:br>
              <a:rPr lang="en-GB" sz="1800">
                <a:solidFill>
                  <a:schemeClr val="dk1"/>
                </a:solidFill>
                <a:latin typeface="Arial"/>
                <a:ea typeface="Arial"/>
                <a:cs typeface="Arial"/>
                <a:sym typeface="Arial"/>
              </a:rPr>
            </a:br>
            <a:r>
              <a:rPr lang="en-GB" sz="1800">
                <a:solidFill>
                  <a:schemeClr val="dk1"/>
                </a:solidFill>
                <a:latin typeface="Arial"/>
                <a:ea typeface="Arial"/>
                <a:cs typeface="Arial"/>
                <a:sym typeface="Arial"/>
              </a:rPr>
              <a:t>user creates a trade channel</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Exists indefinitely</a:t>
            </a:r>
            <a:endParaRPr/>
          </a:p>
        </p:txBody>
      </p:sp>
      <p:sp>
        <p:nvSpPr>
          <p:cNvPr id="569" name="Google Shape;569;p62"/>
          <p:cNvSpPr txBox="1"/>
          <p:nvPr/>
        </p:nvSpPr>
        <p:spPr>
          <a:xfrm>
            <a:off x="5691529" y="1285875"/>
            <a:ext cx="3576600" cy="2562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1800">
                <a:solidFill>
                  <a:schemeClr val="dk1"/>
                </a:solidFill>
                <a:latin typeface="Arial"/>
                <a:ea typeface="Arial"/>
                <a:cs typeface="Arial"/>
                <a:sym typeface="Arial"/>
              </a:rPr>
              <a:t>TradeChannelListener</a:t>
            </a:r>
            <a:r>
              <a:rPr lang="en-GB" sz="1800">
                <a:solidFill>
                  <a:schemeClr val="dk1"/>
                </a:solidFill>
                <a:latin typeface="Arial"/>
                <a:ea typeface="Arial"/>
                <a:cs typeface="Arial"/>
                <a:sym typeface="Arial"/>
              </a:rPr>
              <a:t>:</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One instance per active user </a:t>
            </a:r>
            <a:br>
              <a:rPr lang="en-GB" sz="1800">
                <a:solidFill>
                  <a:schemeClr val="dk1"/>
                </a:solidFill>
                <a:latin typeface="Arial"/>
                <a:ea typeface="Arial"/>
                <a:cs typeface="Arial"/>
                <a:sym typeface="Arial"/>
              </a:rPr>
            </a:br>
            <a:r>
              <a:rPr lang="en-GB" sz="1800">
                <a:solidFill>
                  <a:schemeClr val="dk1"/>
                </a:solidFill>
                <a:latin typeface="Arial"/>
                <a:ea typeface="Arial"/>
                <a:cs typeface="Arial"/>
                <a:sym typeface="Arial"/>
              </a:rPr>
              <a:t>session</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Created when a user logs in</a:t>
            </a:r>
            <a:br>
              <a:rPr lang="en-GB" sz="1800">
                <a:solidFill>
                  <a:schemeClr val="dk1"/>
                </a:solidFill>
                <a:latin typeface="Arial"/>
                <a:ea typeface="Arial"/>
                <a:cs typeface="Arial"/>
                <a:sym typeface="Arial"/>
              </a:rPr>
            </a:br>
            <a:r>
              <a:rPr lang="en-GB" sz="1800">
                <a:solidFill>
                  <a:schemeClr val="dk1"/>
                </a:solidFill>
                <a:latin typeface="Arial"/>
                <a:ea typeface="Arial"/>
                <a:cs typeface="Arial"/>
                <a:sym typeface="Arial"/>
              </a:rPr>
              <a:t>to the application</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Receives a callback whenever</a:t>
            </a:r>
            <a:br>
              <a:rPr lang="en-GB" sz="1800">
                <a:solidFill>
                  <a:schemeClr val="dk1"/>
                </a:solidFill>
                <a:latin typeface="Arial"/>
                <a:ea typeface="Arial"/>
                <a:cs typeface="Arial"/>
                <a:sym typeface="Arial"/>
              </a:rPr>
            </a:br>
            <a:r>
              <a:rPr lang="en-GB" sz="1800">
                <a:solidFill>
                  <a:schemeClr val="dk1"/>
                </a:solidFill>
                <a:latin typeface="Arial"/>
                <a:ea typeface="Arial"/>
                <a:cs typeface="Arial"/>
                <a:sym typeface="Arial"/>
              </a:rPr>
              <a:t>the user creates a new trade</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Exists until the user logs out</a:t>
            </a:r>
            <a:endParaRPr/>
          </a:p>
        </p:txBody>
      </p:sp>
      <p:sp>
        <p:nvSpPr>
          <p:cNvPr id="570" name="Google Shape;570;p62"/>
          <p:cNvSpPr txBox="1"/>
          <p:nvPr/>
        </p:nvSpPr>
        <p:spPr>
          <a:xfrm>
            <a:off x="5691530" y="1285875"/>
            <a:ext cx="3820200" cy="2562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sz="1800">
                <a:solidFill>
                  <a:schemeClr val="dk1"/>
                </a:solidFill>
                <a:latin typeface="Arial"/>
                <a:ea typeface="Arial"/>
                <a:cs typeface="Arial"/>
                <a:sym typeface="Arial"/>
              </a:rPr>
              <a:t>TradeListener</a:t>
            </a:r>
            <a:r>
              <a:rPr lang="en-GB" sz="1800">
                <a:solidFill>
                  <a:schemeClr val="dk1"/>
                </a:solidFill>
                <a:latin typeface="Arial"/>
                <a:ea typeface="Arial"/>
                <a:cs typeface="Arial"/>
                <a:sym typeface="Arial"/>
              </a:rPr>
              <a:t>:</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One instance per active trade</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Created when the user initiates</a:t>
            </a:r>
            <a:br>
              <a:rPr lang="en-GB" sz="1800">
                <a:solidFill>
                  <a:schemeClr val="dk1"/>
                </a:solidFill>
                <a:latin typeface="Arial"/>
                <a:ea typeface="Arial"/>
                <a:cs typeface="Arial"/>
                <a:sym typeface="Arial"/>
              </a:rPr>
            </a:br>
            <a:r>
              <a:rPr lang="en-GB" sz="1800">
                <a:solidFill>
                  <a:schemeClr val="dk1"/>
                </a:solidFill>
                <a:latin typeface="Arial"/>
                <a:ea typeface="Arial"/>
                <a:cs typeface="Arial"/>
                <a:sym typeface="Arial"/>
              </a:rPr>
              <a:t>a trade</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Receives callbacks whenever an</a:t>
            </a:r>
            <a:br>
              <a:rPr lang="en-GB" sz="1800">
                <a:solidFill>
                  <a:schemeClr val="dk1"/>
                </a:solidFill>
                <a:latin typeface="Arial"/>
                <a:ea typeface="Arial"/>
                <a:cs typeface="Arial"/>
                <a:sym typeface="Arial"/>
              </a:rPr>
            </a:br>
            <a:r>
              <a:rPr lang="en-GB" sz="1800">
                <a:solidFill>
                  <a:schemeClr val="dk1"/>
                </a:solidFill>
                <a:latin typeface="Arial"/>
                <a:ea typeface="Arial"/>
                <a:cs typeface="Arial"/>
                <a:sym typeface="Arial"/>
              </a:rPr>
              <a:t>event is received on the trade</a:t>
            </a:r>
            <a:br>
              <a:rPr lang="en-GB" sz="1800">
                <a:solidFill>
                  <a:schemeClr val="dk1"/>
                </a:solidFill>
                <a:latin typeface="Arial"/>
                <a:ea typeface="Arial"/>
                <a:cs typeface="Arial"/>
                <a:sym typeface="Arial"/>
              </a:rPr>
            </a:br>
            <a:endParaRPr sz="1800">
              <a:solidFill>
                <a:schemeClr val="dk1"/>
              </a:solidFill>
              <a:latin typeface="Arial"/>
              <a:ea typeface="Arial"/>
              <a:cs typeface="Arial"/>
              <a:sym typeface="Arial"/>
            </a:endParaRPr>
          </a:p>
          <a:p>
            <a:pPr indent="-285750" lvl="0" marL="285750" marR="0" rtl="0" algn="l">
              <a:spcBef>
                <a:spcPts val="0"/>
              </a:spcBef>
              <a:spcAft>
                <a:spcPts val="0"/>
              </a:spcAft>
              <a:buClr>
                <a:schemeClr val="dk1"/>
              </a:buClr>
              <a:buSzPts val="1800"/>
              <a:buFont typeface="Arial"/>
              <a:buChar char="•"/>
            </a:pPr>
            <a:r>
              <a:rPr lang="en-GB" sz="1800">
                <a:solidFill>
                  <a:schemeClr val="dk1"/>
                </a:solidFill>
                <a:latin typeface="Arial"/>
                <a:ea typeface="Arial"/>
                <a:cs typeface="Arial"/>
                <a:sym typeface="Arial"/>
              </a:rPr>
              <a:t>Exists until the trade reaches a</a:t>
            </a:r>
            <a:br>
              <a:rPr lang="en-GB" sz="1800">
                <a:solidFill>
                  <a:schemeClr val="dk1"/>
                </a:solidFill>
                <a:latin typeface="Arial"/>
                <a:ea typeface="Arial"/>
                <a:cs typeface="Arial"/>
                <a:sym typeface="Arial"/>
              </a:rPr>
            </a:br>
            <a:r>
              <a:rPr lang="en-GB" sz="1800">
                <a:solidFill>
                  <a:schemeClr val="dk1"/>
                </a:solidFill>
                <a:latin typeface="Arial"/>
                <a:ea typeface="Arial"/>
                <a:cs typeface="Arial"/>
                <a:sym typeface="Arial"/>
              </a:rPr>
              <a:t>final state</a:t>
            </a:r>
            <a:endParaRPr/>
          </a:p>
        </p:txBody>
      </p: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8"/>
                                        </p:tgtEl>
                                        <p:attrNameLst>
                                          <p:attrName>style.visibility</p:attrName>
                                        </p:attrNameLst>
                                      </p:cBhvr>
                                      <p:to>
                                        <p:strVal val="visible"/>
                                      </p:to>
                                    </p:set>
                                    <p:animEffect filter="fade" transition="in">
                                      <p:cBhvr>
                                        <p:cTn dur="500"/>
                                        <p:tgtEl>
                                          <p:spTgt spid="56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69"/>
                                        </p:tgtEl>
                                        <p:attrNameLst>
                                          <p:attrName>style.visibility</p:attrName>
                                        </p:attrNameLst>
                                      </p:cBhvr>
                                      <p:to>
                                        <p:strVal val="visible"/>
                                      </p:to>
                                    </p:set>
                                    <p:animEffect filter="fade" transition="in">
                                      <p:cBhvr>
                                        <p:cTn dur="500"/>
                                        <p:tgtEl>
                                          <p:spTgt spid="569"/>
                                        </p:tgtEl>
                                      </p:cBhvr>
                                    </p:animEffect>
                                  </p:childTnLst>
                                </p:cTn>
                              </p:par>
                              <p:par>
                                <p:cTn fill="hold" nodeType="withEffect" presetClass="exit" presetID="10" presetSubtype="0">
                                  <p:stCondLst>
                                    <p:cond delay="0"/>
                                  </p:stCondLst>
                                  <p:childTnLst>
                                    <p:animEffect filter="fade" transition="out">
                                      <p:cBhvr>
                                        <p:cTn dur="500"/>
                                        <p:tgtEl>
                                          <p:spTgt spid="568"/>
                                        </p:tgtEl>
                                      </p:cBhvr>
                                    </p:animEffect>
                                    <p:set>
                                      <p:cBhvr>
                                        <p:cTn dur="1" fill="hold">
                                          <p:stCondLst>
                                            <p:cond delay="500"/>
                                          </p:stCondLst>
                                        </p:cTn>
                                        <p:tgtEl>
                                          <p:spTgt spid="56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70"/>
                                        </p:tgtEl>
                                        <p:attrNameLst>
                                          <p:attrName>style.visibility</p:attrName>
                                        </p:attrNameLst>
                                      </p:cBhvr>
                                      <p:to>
                                        <p:strVal val="visible"/>
                                      </p:to>
                                    </p:set>
                                    <p:animEffect filter="fade" transition="in">
                                      <p:cBhvr>
                                        <p:cTn dur="500"/>
                                        <p:tgtEl>
                                          <p:spTgt spid="570"/>
                                        </p:tgtEl>
                                      </p:cBhvr>
                                    </p:animEffect>
                                  </p:childTnLst>
                                </p:cTn>
                              </p:par>
                              <p:par>
                                <p:cTn fill="hold" nodeType="withEffect" presetClass="exit" presetID="10" presetSubtype="0">
                                  <p:stCondLst>
                                    <p:cond delay="0"/>
                                  </p:stCondLst>
                                  <p:childTnLst>
                                    <p:animEffect filter="fade" transition="out">
                                      <p:cBhvr>
                                        <p:cTn dur="500"/>
                                        <p:tgtEl>
                                          <p:spTgt spid="569"/>
                                        </p:tgtEl>
                                      </p:cBhvr>
                                    </p:animEffect>
                                    <p:set>
                                      <p:cBhvr>
                                        <p:cTn dur="1" fill="hold">
                                          <p:stCondLst>
                                            <p:cond delay="500"/>
                                          </p:stCondLst>
                                        </p:cTn>
                                        <p:tgtEl>
                                          <p:spTgt spid="569"/>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5" name="Shape 575"/>
        <p:cNvGrpSpPr/>
        <p:nvPr/>
      </p:nvGrpSpPr>
      <p:grpSpPr>
        <a:xfrm>
          <a:off x="0" y="0"/>
          <a:ext cx="0" cy="0"/>
          <a:chOff x="0" y="0"/>
          <a:chExt cx="0" cy="0"/>
        </a:xfrm>
      </p:grpSpPr>
      <p:pic>
        <p:nvPicPr>
          <p:cNvPr id="576" name="Google Shape;576;p63"/>
          <p:cNvPicPr preferRelativeResize="0"/>
          <p:nvPr/>
        </p:nvPicPr>
        <p:blipFill rotWithShape="1">
          <a:blip r:embed="rId3">
            <a:alphaModFix/>
          </a:blip>
          <a:srcRect b="39855" l="3929" r="0" t="0"/>
          <a:stretch/>
        </p:blipFill>
        <p:spPr>
          <a:xfrm>
            <a:off x="457200" y="1655784"/>
            <a:ext cx="8249700" cy="2938200"/>
          </a:xfrm>
          <a:prstGeom prst="rect">
            <a:avLst/>
          </a:prstGeom>
          <a:noFill/>
          <a:ln>
            <a:noFill/>
          </a:ln>
        </p:spPr>
      </p:pic>
      <p:sp>
        <p:nvSpPr>
          <p:cNvPr id="577" name="Google Shape;577;p63"/>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3600" u="none" cap="none" strike="noStrike">
                <a:solidFill>
                  <a:schemeClr val="dk1"/>
                </a:solidFill>
                <a:latin typeface="Roboto"/>
                <a:ea typeface="Roboto"/>
                <a:cs typeface="Roboto"/>
                <a:sym typeface="Roboto"/>
              </a:rPr>
              <a:t>Implementation: TradingApplicationListener</a:t>
            </a:r>
            <a:endParaRPr b="0" i="0" sz="3600" u="none" cap="none" strike="noStrike">
              <a:solidFill>
                <a:schemeClr val="dk1"/>
              </a:solidFill>
              <a:latin typeface="Roboto"/>
              <a:ea typeface="Roboto"/>
              <a:cs typeface="Roboto"/>
              <a:sym typeface="Roboto"/>
            </a:endParaRPr>
          </a:p>
        </p:txBody>
      </p:sp>
    </p:spTree>
  </p:cSld>
  <p:clrMapOvr>
    <a:masterClrMapping/>
  </p:clrMapOvr>
  <p:transition>
    <p:fade thruBlk="1"/>
  </p:transition>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pic>
        <p:nvPicPr>
          <p:cNvPr id="583" name="Google Shape;583;p64"/>
          <p:cNvPicPr preferRelativeResize="0"/>
          <p:nvPr/>
        </p:nvPicPr>
        <p:blipFill rotWithShape="1">
          <a:blip r:embed="rId3">
            <a:alphaModFix/>
          </a:blip>
          <a:srcRect b="0" l="5641" r="0" t="0"/>
          <a:stretch/>
        </p:blipFill>
        <p:spPr>
          <a:xfrm>
            <a:off x="989554" y="1063229"/>
            <a:ext cx="7353900" cy="3811500"/>
          </a:xfrm>
          <a:prstGeom prst="rect">
            <a:avLst/>
          </a:prstGeom>
          <a:noFill/>
          <a:ln>
            <a:noFill/>
          </a:ln>
        </p:spPr>
      </p:pic>
      <p:sp>
        <p:nvSpPr>
          <p:cNvPr id="584" name="Google Shape;584;p64"/>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3600" u="none" cap="none" strike="noStrike">
                <a:solidFill>
                  <a:schemeClr val="dk1"/>
                </a:solidFill>
                <a:latin typeface="Roboto"/>
                <a:ea typeface="Roboto"/>
                <a:cs typeface="Roboto"/>
                <a:sym typeface="Roboto"/>
              </a:rPr>
              <a:t>Implementation: TradeChannelListener</a:t>
            </a:r>
            <a:endParaRPr b="0" i="0" sz="3600" u="none" cap="none" strike="noStrike">
              <a:solidFill>
                <a:schemeClr val="dk1"/>
              </a:solidFill>
              <a:latin typeface="Roboto"/>
              <a:ea typeface="Roboto"/>
              <a:cs typeface="Roboto"/>
              <a:sym typeface="Roboto"/>
            </a:endParaRPr>
          </a:p>
        </p:txBody>
      </p:sp>
    </p:spTree>
  </p:cSld>
  <p:clrMapOvr>
    <a:masterClrMapping/>
  </p:clrMapOvr>
  <p:transition>
    <p:fade thruBlk="1"/>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9" name="Shape 589"/>
        <p:cNvGrpSpPr/>
        <p:nvPr/>
      </p:nvGrpSpPr>
      <p:grpSpPr>
        <a:xfrm>
          <a:off x="0" y="0"/>
          <a:ext cx="0" cy="0"/>
          <a:chOff x="0" y="0"/>
          <a:chExt cx="0" cy="0"/>
        </a:xfrm>
      </p:grpSpPr>
      <p:pic>
        <p:nvPicPr>
          <p:cNvPr id="590" name="Google Shape;590;p65"/>
          <p:cNvPicPr preferRelativeResize="0"/>
          <p:nvPr/>
        </p:nvPicPr>
        <p:blipFill rotWithShape="1">
          <a:blip r:embed="rId3">
            <a:alphaModFix/>
          </a:blip>
          <a:srcRect b="0" l="5424" r="0" t="0"/>
          <a:stretch/>
        </p:blipFill>
        <p:spPr>
          <a:xfrm>
            <a:off x="820209" y="1063229"/>
            <a:ext cx="7866600" cy="3992700"/>
          </a:xfrm>
          <a:prstGeom prst="rect">
            <a:avLst/>
          </a:prstGeom>
          <a:noFill/>
          <a:ln>
            <a:noFill/>
          </a:ln>
        </p:spPr>
      </p:pic>
      <p:sp>
        <p:nvSpPr>
          <p:cNvPr id="591" name="Google Shape;591;p65"/>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Implementation: TradeListener</a:t>
            </a:r>
            <a:endParaRPr b="0" i="0" sz="4000" u="none" cap="none" strike="noStrike">
              <a:solidFill>
                <a:schemeClr val="dk1"/>
              </a:solidFill>
              <a:latin typeface="Roboto"/>
              <a:ea typeface="Roboto"/>
              <a:cs typeface="Roboto"/>
              <a:sym typeface="Roboto"/>
            </a:endParaRPr>
          </a:p>
        </p:txBody>
      </p:sp>
    </p:spTree>
  </p:cSld>
  <p:clrMapOvr>
    <a:masterClrMapping/>
  </p:clrMapOvr>
  <p:transition>
    <p:fade thruBlk="1"/>
  </p:transition>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5" name="Shape 595"/>
        <p:cNvGrpSpPr/>
        <p:nvPr/>
      </p:nvGrpSpPr>
      <p:grpSpPr>
        <a:xfrm>
          <a:off x="0" y="0"/>
          <a:ext cx="0" cy="0"/>
          <a:chOff x="0" y="0"/>
          <a:chExt cx="0" cy="0"/>
        </a:xfrm>
      </p:grpSpPr>
      <p:sp>
        <p:nvSpPr>
          <p:cNvPr id="596" name="Google Shape;596;p66"/>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a:t>Tutorial</a:t>
            </a:r>
            <a:endParaRPr/>
          </a:p>
          <a:p>
            <a:pPr indent="0" lvl="0" marL="0" rtl="0" algn="ctr">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1" name="Shape 601"/>
        <p:cNvGrpSpPr/>
        <p:nvPr/>
      </p:nvGrpSpPr>
      <p:grpSpPr>
        <a:xfrm>
          <a:off x="0" y="0"/>
          <a:ext cx="0" cy="0"/>
          <a:chOff x="0" y="0"/>
          <a:chExt cx="0" cy="0"/>
        </a:xfrm>
      </p:grpSpPr>
      <p:sp>
        <p:nvSpPr>
          <p:cNvPr id="602" name="Google Shape;602;p67"/>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Trading Messaging – client logs in</a:t>
            </a:r>
            <a:endParaRPr b="0" i="0" sz="4000" u="none" cap="none" strike="noStrike">
              <a:solidFill>
                <a:schemeClr val="dk1"/>
              </a:solidFill>
              <a:latin typeface="Roboto"/>
              <a:ea typeface="Roboto"/>
              <a:cs typeface="Roboto"/>
              <a:sym typeface="Roboto"/>
            </a:endParaRPr>
          </a:p>
        </p:txBody>
      </p:sp>
      <p:pic>
        <p:nvPicPr>
          <p:cNvPr id="603" name="Google Shape;603;p67"/>
          <p:cNvPicPr preferRelativeResize="0"/>
          <p:nvPr/>
        </p:nvPicPr>
        <p:blipFill rotWithShape="1">
          <a:blip r:embed="rId3">
            <a:alphaModFix/>
          </a:blip>
          <a:srcRect b="0" l="0" r="0" t="0"/>
          <a:stretch/>
        </p:blipFill>
        <p:spPr>
          <a:xfrm>
            <a:off x="1631156" y="1249363"/>
            <a:ext cx="1219200" cy="566700"/>
          </a:xfrm>
          <a:prstGeom prst="rect">
            <a:avLst/>
          </a:prstGeom>
          <a:noFill/>
          <a:ln>
            <a:noFill/>
          </a:ln>
        </p:spPr>
      </p:pic>
      <p:pic>
        <p:nvPicPr>
          <p:cNvPr id="604" name="Google Shape;604;p67"/>
          <p:cNvPicPr preferRelativeResize="0"/>
          <p:nvPr/>
        </p:nvPicPr>
        <p:blipFill rotWithShape="1">
          <a:blip r:embed="rId4">
            <a:alphaModFix/>
          </a:blip>
          <a:srcRect b="0" l="0" r="0" t="0"/>
          <a:stretch/>
        </p:blipFill>
        <p:spPr>
          <a:xfrm>
            <a:off x="804863" y="2674939"/>
            <a:ext cx="2871900" cy="281100"/>
          </a:xfrm>
          <a:prstGeom prst="rect">
            <a:avLst/>
          </a:prstGeom>
          <a:noFill/>
          <a:ln>
            <a:noFill/>
          </a:ln>
        </p:spPr>
      </p:pic>
      <p:pic>
        <p:nvPicPr>
          <p:cNvPr id="605" name="Google Shape;605;p67"/>
          <p:cNvPicPr preferRelativeResize="0"/>
          <p:nvPr/>
        </p:nvPicPr>
        <p:blipFill rotWithShape="1">
          <a:blip r:embed="rId5">
            <a:alphaModFix/>
          </a:blip>
          <a:srcRect b="0" l="0" r="0" t="0"/>
          <a:stretch/>
        </p:blipFill>
        <p:spPr>
          <a:xfrm>
            <a:off x="1777206" y="3657601"/>
            <a:ext cx="927000" cy="523800"/>
          </a:xfrm>
          <a:prstGeom prst="rect">
            <a:avLst/>
          </a:prstGeom>
          <a:noFill/>
          <a:ln>
            <a:noFill/>
          </a:ln>
        </p:spPr>
      </p:pic>
      <p:pic>
        <p:nvPicPr>
          <p:cNvPr id="606" name="Google Shape;606;p67"/>
          <p:cNvPicPr preferRelativeResize="0"/>
          <p:nvPr/>
        </p:nvPicPr>
        <p:blipFill rotWithShape="1">
          <a:blip r:embed="rId6">
            <a:alphaModFix/>
          </a:blip>
          <a:srcRect b="0" l="0" r="0" t="0"/>
          <a:stretch/>
        </p:blipFill>
        <p:spPr>
          <a:xfrm>
            <a:off x="158749" y="4405313"/>
            <a:ext cx="4164000" cy="665100"/>
          </a:xfrm>
          <a:prstGeom prst="rect">
            <a:avLst/>
          </a:prstGeom>
          <a:noFill/>
          <a:ln>
            <a:noFill/>
          </a:ln>
        </p:spPr>
      </p:pic>
      <p:cxnSp>
        <p:nvCxnSpPr>
          <p:cNvPr id="607" name="Google Shape;607;p67"/>
          <p:cNvCxnSpPr>
            <a:stCxn id="603" idx="2"/>
          </p:cNvCxnSpPr>
          <p:nvPr/>
        </p:nvCxnSpPr>
        <p:spPr>
          <a:xfrm>
            <a:off x="2240756" y="1816063"/>
            <a:ext cx="0" cy="7269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608" name="Google Shape;608;p67"/>
          <p:cNvSpPr txBox="1"/>
          <p:nvPr/>
        </p:nvSpPr>
        <p:spPr>
          <a:xfrm>
            <a:off x="2240755" y="1994971"/>
            <a:ext cx="36087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REQUEST </a:t>
            </a:r>
            <a:r>
              <a:rPr b="1" lang="en-GB">
                <a:solidFill>
                  <a:schemeClr val="dk1"/>
                </a:solidFill>
                <a:latin typeface="Roboto"/>
                <a:ea typeface="Roboto"/>
                <a:cs typeface="Roboto"/>
                <a:sym typeface="Roboto"/>
              </a:rPr>
              <a:t>/PRIVATE/TRADE/FX</a:t>
            </a:r>
            <a:endParaRPr b="1">
              <a:solidFill>
                <a:schemeClr val="dk1"/>
              </a:solidFill>
              <a:latin typeface="Roboto"/>
              <a:ea typeface="Roboto"/>
              <a:cs typeface="Roboto"/>
              <a:sym typeface="Roboto"/>
            </a:endParaRPr>
          </a:p>
        </p:txBody>
      </p:sp>
      <p:sp>
        <p:nvSpPr>
          <p:cNvPr id="609" name="Google Shape;609;p67"/>
          <p:cNvSpPr txBox="1"/>
          <p:nvPr/>
        </p:nvSpPr>
        <p:spPr>
          <a:xfrm>
            <a:off x="3901951" y="2492266"/>
            <a:ext cx="3300900" cy="4848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MAP </a:t>
            </a:r>
            <a:r>
              <a:rPr b="1" lang="en-GB">
                <a:solidFill>
                  <a:schemeClr val="dk1"/>
                </a:solidFill>
                <a:latin typeface="Roboto"/>
                <a:ea typeface="Roboto"/>
                <a:cs typeface="Roboto"/>
                <a:sym typeface="Roboto"/>
              </a:rPr>
              <a:t>/PRIVATE/TRADE/FX </a:t>
            </a:r>
            <a:br>
              <a:rPr b="1" lang="en-GB">
                <a:solidFill>
                  <a:schemeClr val="dk1"/>
                </a:solidFill>
                <a:latin typeface="Roboto"/>
                <a:ea typeface="Roboto"/>
                <a:cs typeface="Roboto"/>
                <a:sym typeface="Roboto"/>
              </a:rPr>
            </a:br>
            <a:r>
              <a:rPr lang="en-GB">
                <a:solidFill>
                  <a:schemeClr val="dk1"/>
                </a:solidFill>
                <a:latin typeface="Roboto"/>
                <a:ea typeface="Roboto"/>
                <a:cs typeface="Roboto"/>
                <a:sym typeface="Roboto"/>
              </a:rPr>
              <a:t>TO</a:t>
            </a:r>
            <a:r>
              <a:rPr b="1" lang="en-GB">
                <a:solidFill>
                  <a:schemeClr val="dk1"/>
                </a:solidFill>
                <a:latin typeface="Roboto"/>
                <a:ea typeface="Roboto"/>
                <a:cs typeface="Roboto"/>
                <a:sym typeface="Roboto"/>
              </a:rPr>
              <a:t> /PRIVATE/bob/TRADE/FX</a:t>
            </a:r>
            <a:endParaRPr b="1">
              <a:solidFill>
                <a:schemeClr val="dk1"/>
              </a:solidFill>
              <a:latin typeface="Roboto"/>
              <a:ea typeface="Roboto"/>
              <a:cs typeface="Roboto"/>
              <a:sym typeface="Roboto"/>
            </a:endParaRPr>
          </a:p>
        </p:txBody>
      </p:sp>
      <p:cxnSp>
        <p:nvCxnSpPr>
          <p:cNvPr id="610" name="Google Shape;610;p67"/>
          <p:cNvCxnSpPr/>
          <p:nvPr/>
        </p:nvCxnSpPr>
        <p:spPr>
          <a:xfrm>
            <a:off x="2240760" y="3044032"/>
            <a:ext cx="0" cy="548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611" name="Google Shape;611;p67"/>
          <p:cNvSpPr txBox="1"/>
          <p:nvPr/>
        </p:nvSpPr>
        <p:spPr>
          <a:xfrm>
            <a:off x="2240759" y="3133466"/>
            <a:ext cx="4096200" cy="276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REQUEST </a:t>
            </a:r>
            <a:r>
              <a:rPr b="1" lang="en-GB">
                <a:solidFill>
                  <a:schemeClr val="dk1"/>
                </a:solidFill>
                <a:latin typeface="Roboto"/>
                <a:ea typeface="Roboto"/>
                <a:cs typeface="Roboto"/>
                <a:sym typeface="Roboto"/>
              </a:rPr>
              <a:t>/PRIVATE/bob/TRADE/FX</a:t>
            </a:r>
            <a:endParaRPr>
              <a:latin typeface="Roboto"/>
              <a:ea typeface="Roboto"/>
              <a:cs typeface="Roboto"/>
              <a:sym typeface="Roboto"/>
            </a:endParaRPr>
          </a:p>
        </p:txBody>
      </p:sp>
      <p:sp>
        <p:nvSpPr>
          <p:cNvPr id="612" name="Google Shape;612;p67"/>
          <p:cNvSpPr txBox="1"/>
          <p:nvPr/>
        </p:nvSpPr>
        <p:spPr>
          <a:xfrm>
            <a:off x="3810651" y="2353766"/>
            <a:ext cx="4267200" cy="692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USE CONFIG TO DETERMINE WHICH</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ADAPTER TO REQUEST</a:t>
            </a:r>
            <a:r>
              <a:rPr b="1" lang="en-GB">
                <a:solidFill>
                  <a:schemeClr val="dk1"/>
                </a:solidFill>
                <a:latin typeface="Roboto"/>
                <a:ea typeface="Roboto"/>
                <a:cs typeface="Roboto"/>
                <a:sym typeface="Roboto"/>
              </a:rPr>
              <a:t> </a:t>
            </a:r>
            <a:br>
              <a:rPr b="1" lang="en-GB">
                <a:solidFill>
                  <a:schemeClr val="dk1"/>
                </a:solidFill>
                <a:latin typeface="Roboto"/>
                <a:ea typeface="Roboto"/>
                <a:cs typeface="Roboto"/>
                <a:sym typeface="Roboto"/>
              </a:rPr>
            </a:br>
            <a:r>
              <a:rPr b="1" lang="en-GB">
                <a:solidFill>
                  <a:schemeClr val="dk1"/>
                </a:solidFill>
                <a:latin typeface="Roboto"/>
                <a:ea typeface="Roboto"/>
                <a:cs typeface="Roboto"/>
                <a:sym typeface="Roboto"/>
              </a:rPr>
              <a:t>/PRIVATE/bob/TRADE/FX  </a:t>
            </a:r>
            <a:r>
              <a:rPr lang="en-GB">
                <a:solidFill>
                  <a:schemeClr val="dk1"/>
                </a:solidFill>
                <a:latin typeface="Roboto"/>
                <a:ea typeface="Roboto"/>
                <a:cs typeface="Roboto"/>
                <a:sym typeface="Roboto"/>
              </a:rPr>
              <a:t>FROM</a:t>
            </a:r>
            <a:endParaRPr>
              <a:solidFill>
                <a:schemeClr val="dk1"/>
              </a:solidFill>
              <a:latin typeface="Roboto"/>
              <a:ea typeface="Roboto"/>
              <a:cs typeface="Roboto"/>
              <a:sym typeface="Roboto"/>
            </a:endParaRPr>
          </a:p>
        </p:txBody>
      </p:sp>
      <p:cxnSp>
        <p:nvCxnSpPr>
          <p:cNvPr id="613" name="Google Shape;613;p67"/>
          <p:cNvCxnSpPr/>
          <p:nvPr/>
        </p:nvCxnSpPr>
        <p:spPr>
          <a:xfrm rot="10800000">
            <a:off x="2240754" y="3044133"/>
            <a:ext cx="0" cy="548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614" name="Google Shape;614;p67"/>
          <p:cNvSpPr txBox="1"/>
          <p:nvPr/>
        </p:nvSpPr>
        <p:spPr>
          <a:xfrm>
            <a:off x="3676649" y="2780438"/>
            <a:ext cx="4074600" cy="9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a:solidFill>
                  <a:schemeClr val="dk1"/>
                </a:solidFill>
                <a:latin typeface="Roboto"/>
                <a:ea typeface="Roboto"/>
                <a:cs typeface="Roboto"/>
                <a:sym typeface="Roboto"/>
              </a:rPr>
              <a:t>RECORD</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SUBJECT: </a:t>
            </a:r>
            <a:r>
              <a:rPr b="1" lang="en-GB">
                <a:solidFill>
                  <a:schemeClr val="dk1"/>
                </a:solidFill>
                <a:latin typeface="Roboto"/>
                <a:ea typeface="Roboto"/>
                <a:cs typeface="Roboto"/>
                <a:sym typeface="Roboto"/>
              </a:rPr>
              <a:t>/PRIVATE/bob/TRADE/FX</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FIELDS:</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None</a:t>
            </a:r>
            <a:endParaRPr>
              <a:solidFill>
                <a:schemeClr val="dk1"/>
              </a:solidFill>
              <a:latin typeface="Roboto"/>
              <a:ea typeface="Roboto"/>
              <a:cs typeface="Roboto"/>
              <a:sym typeface="Roboto"/>
            </a:endParaRPr>
          </a:p>
        </p:txBody>
      </p:sp>
      <p:cxnSp>
        <p:nvCxnSpPr>
          <p:cNvPr id="615" name="Google Shape;615;p67"/>
          <p:cNvCxnSpPr/>
          <p:nvPr/>
        </p:nvCxnSpPr>
        <p:spPr>
          <a:xfrm rot="10800000">
            <a:off x="2240759" y="1815974"/>
            <a:ext cx="0" cy="7272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616" name="Google Shape;616;p67"/>
          <p:cNvSpPr txBox="1"/>
          <p:nvPr/>
        </p:nvSpPr>
        <p:spPr>
          <a:xfrm>
            <a:off x="3991101" y="1302475"/>
            <a:ext cx="3587400" cy="9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a:solidFill>
                  <a:schemeClr val="dk1"/>
                </a:solidFill>
                <a:latin typeface="Roboto"/>
                <a:ea typeface="Roboto"/>
                <a:cs typeface="Roboto"/>
                <a:sym typeface="Roboto"/>
              </a:rPr>
              <a:t>RECORD</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SUBJECT: </a:t>
            </a:r>
            <a:r>
              <a:rPr b="1" lang="en-GB">
                <a:solidFill>
                  <a:schemeClr val="dk1"/>
                </a:solidFill>
                <a:latin typeface="Roboto"/>
                <a:ea typeface="Roboto"/>
                <a:cs typeface="Roboto"/>
                <a:sym typeface="Roboto"/>
              </a:rPr>
              <a:t>/PRIVATE/TRADE/FX</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FIELDS:</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None</a:t>
            </a:r>
            <a:endParaRPr>
              <a:solidFill>
                <a:schemeClr val="dk1"/>
              </a:solidFill>
              <a:latin typeface="Roboto"/>
              <a:ea typeface="Roboto"/>
              <a:cs typeface="Roboto"/>
              <a:sym typeface="Roboto"/>
            </a:endParaRPr>
          </a:p>
        </p:txBody>
      </p:sp>
      <p:sp>
        <p:nvSpPr>
          <p:cNvPr id="617" name="Google Shape;617;p67"/>
          <p:cNvSpPr/>
          <p:nvPr/>
        </p:nvSpPr>
        <p:spPr>
          <a:xfrm>
            <a:off x="211683" y="4446224"/>
            <a:ext cx="4060200" cy="535800"/>
          </a:xfrm>
          <a:prstGeom prst="roundRect">
            <a:avLst>
              <a:gd fmla="val 16667" name="adj"/>
            </a:avLst>
          </a:prstGeom>
          <a:gradFill>
            <a:gsLst>
              <a:gs pos="0">
                <a:srgbClr val="BABABA"/>
              </a:gs>
              <a:gs pos="35000">
                <a:srgbClr val="CFCFCF"/>
              </a:gs>
              <a:gs pos="100000">
                <a:srgbClr val="EDEDED"/>
              </a:gs>
            </a:gsLst>
            <a:lin ang="16200000" scaled="0"/>
          </a:gradFill>
          <a:ln cap="flat" cmpd="sng" w="9525">
            <a:solidFill>
              <a:schemeClr val="dk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Fix Mock Server</a:t>
            </a:r>
            <a:endParaRPr sz="1800">
              <a:solidFill>
                <a:schemeClr val="dk1"/>
              </a:solidFill>
              <a:latin typeface="Arial"/>
              <a:ea typeface="Arial"/>
              <a:cs typeface="Arial"/>
              <a:sym typeface="Arial"/>
            </a:endParaRPr>
          </a:p>
        </p:txBody>
      </p:sp>
      <p:pic>
        <p:nvPicPr>
          <p:cNvPr id="618" name="Google Shape;618;p67"/>
          <p:cNvPicPr preferRelativeResize="0"/>
          <p:nvPr/>
        </p:nvPicPr>
        <p:blipFill rotWithShape="1">
          <a:blip r:embed="rId7">
            <a:alphaModFix/>
          </a:blip>
          <a:srcRect b="0" l="0" r="0" t="0"/>
          <a:stretch/>
        </p:blipFill>
        <p:spPr>
          <a:xfrm>
            <a:off x="1366271" y="920750"/>
            <a:ext cx="1753200" cy="895500"/>
          </a:xfrm>
          <a:prstGeom prst="rect">
            <a:avLst/>
          </a:prstGeom>
          <a:noFill/>
          <a:ln cap="flat" cmpd="sng" w="9525">
            <a:solidFill>
              <a:schemeClr val="dk1"/>
            </a:solidFill>
            <a:prstDash val="solid"/>
            <a:round/>
            <a:headEnd len="sm" w="sm" type="none"/>
            <a:tailEnd len="sm" w="sm" type="none"/>
          </a:ln>
        </p:spPr>
      </p:pic>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2" presetSubtype="8">
                                  <p:stCondLst>
                                    <p:cond delay="0"/>
                                  </p:stCondLst>
                                  <p:childTnLst>
                                    <p:anim calcmode="lin" valueType="num">
                                      <p:cBhvr additive="base">
                                        <p:cTn dur="500"/>
                                        <p:tgtEl>
                                          <p:spTgt spid="603"/>
                                        </p:tgtEl>
                                        <p:attrNameLst>
                                          <p:attrName>ppt_x</p:attrName>
                                        </p:attrNameLst>
                                      </p:cBhvr>
                                      <p:tavLst>
                                        <p:tav fmla="" tm="0">
                                          <p:val>
                                            <p:strVal val="#ppt_x"/>
                                          </p:val>
                                        </p:tav>
                                        <p:tav fmla="" tm="100000">
                                          <p:val>
                                            <p:strVal val="#ppt_x-1"/>
                                          </p:val>
                                        </p:tav>
                                      </p:tavLst>
                                    </p:anim>
                                    <p:set>
                                      <p:cBhvr>
                                        <p:cTn dur="1" fill="hold">
                                          <p:stCondLst>
                                            <p:cond delay="500"/>
                                          </p:stCondLst>
                                        </p:cTn>
                                        <p:tgtEl>
                                          <p:spTgt spid="603"/>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618"/>
                                        </p:tgtEl>
                                        <p:attrNameLst>
                                          <p:attrName>style.visibility</p:attrName>
                                        </p:attrNameLst>
                                      </p:cBhvr>
                                      <p:to>
                                        <p:strVal val="visible"/>
                                      </p:to>
                                    </p:set>
                                    <p:anim calcmode="lin" valueType="num">
                                      <p:cBhvr additive="base">
                                        <p:cTn dur="500"/>
                                        <p:tgtEl>
                                          <p:spTgt spid="618"/>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8">
                                  <p:stCondLst>
                                    <p:cond delay="0"/>
                                  </p:stCondLst>
                                  <p:childTnLst>
                                    <p:anim calcmode="lin" valueType="num">
                                      <p:cBhvr additive="base">
                                        <p:cTn dur="500"/>
                                        <p:tgtEl>
                                          <p:spTgt spid="606"/>
                                        </p:tgtEl>
                                        <p:attrNameLst>
                                          <p:attrName>ppt_x</p:attrName>
                                        </p:attrNameLst>
                                      </p:cBhvr>
                                      <p:tavLst>
                                        <p:tav fmla="" tm="0">
                                          <p:val>
                                            <p:strVal val="#ppt_x"/>
                                          </p:val>
                                        </p:tav>
                                        <p:tav fmla="" tm="100000">
                                          <p:val>
                                            <p:strVal val="#ppt_x-1"/>
                                          </p:val>
                                        </p:tav>
                                      </p:tavLst>
                                    </p:anim>
                                    <p:set>
                                      <p:cBhvr>
                                        <p:cTn dur="1" fill="hold">
                                          <p:stCondLst>
                                            <p:cond delay="500"/>
                                          </p:stCondLst>
                                        </p:cTn>
                                        <p:tgtEl>
                                          <p:spTgt spid="606"/>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617"/>
                                        </p:tgtEl>
                                        <p:attrNameLst>
                                          <p:attrName>style.visibility</p:attrName>
                                        </p:attrNameLst>
                                      </p:cBhvr>
                                      <p:to>
                                        <p:strVal val="visible"/>
                                      </p:to>
                                    </p:set>
                                    <p:anim calcmode="lin" valueType="num">
                                      <p:cBhvr additive="base">
                                        <p:cTn dur="500"/>
                                        <p:tgtEl>
                                          <p:spTgt spid="617"/>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0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09"/>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608"/>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607"/>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2"/>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60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0"/>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612"/>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13"/>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611"/>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15"/>
                                        </p:tgtEl>
                                        <p:attrNameLst>
                                          <p:attrName>style.visibility</p:attrName>
                                        </p:attrNameLst>
                                      </p:cBhvr>
                                      <p:to>
                                        <p:strVal val="visible"/>
                                      </p:to>
                                    </p:set>
                                  </p:childTnLst>
                                </p:cTn>
                              </p:par>
                              <p:par>
                                <p:cTn fill="hold" nodeType="withEffect" presetClass="exit" presetID="1" presetSubtype="0">
                                  <p:stCondLst>
                                    <p:cond delay="0"/>
                                  </p:stCondLst>
                                  <p:childTnLst>
                                    <p:set>
                                      <p:cBhvr>
                                        <p:cTn dur="1" fill="hold">
                                          <p:stCondLst>
                                            <p:cond delay="1"/>
                                          </p:stCondLst>
                                        </p:cTn>
                                        <p:tgtEl>
                                          <p:spTgt spid="613"/>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614"/>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61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cxnSp>
        <p:nvCxnSpPr>
          <p:cNvPr id="249" name="Google Shape;249;p41"/>
          <p:cNvCxnSpPr/>
          <p:nvPr/>
        </p:nvCxnSpPr>
        <p:spPr>
          <a:xfrm>
            <a:off x="5819722" y="2769751"/>
            <a:ext cx="0" cy="915600"/>
          </a:xfrm>
          <a:prstGeom prst="straightConnector1">
            <a:avLst/>
          </a:prstGeom>
          <a:noFill/>
          <a:ln cap="flat" cmpd="sng" w="25400">
            <a:solidFill>
              <a:schemeClr val="accent5"/>
            </a:solidFill>
            <a:prstDash val="solid"/>
            <a:round/>
            <a:headEnd len="sm" w="sm" type="none"/>
            <a:tailEnd len="med" w="med" type="triangle"/>
          </a:ln>
          <a:effectLst>
            <a:outerShdw blurRad="40000" rotWithShape="0" dir="5400000" dist="20000">
              <a:srgbClr val="000000">
                <a:alpha val="37650"/>
              </a:srgbClr>
            </a:outerShdw>
          </a:effectLst>
        </p:spPr>
      </p:cxnSp>
      <p:cxnSp>
        <p:nvCxnSpPr>
          <p:cNvPr id="250" name="Google Shape;250;p41"/>
          <p:cNvCxnSpPr/>
          <p:nvPr/>
        </p:nvCxnSpPr>
        <p:spPr>
          <a:xfrm rot="10800000">
            <a:off x="6270937" y="2942111"/>
            <a:ext cx="0" cy="915600"/>
          </a:xfrm>
          <a:prstGeom prst="straightConnector1">
            <a:avLst/>
          </a:prstGeom>
          <a:noFill/>
          <a:ln cap="flat" cmpd="sng" w="25400">
            <a:solidFill>
              <a:schemeClr val="accent5"/>
            </a:solidFill>
            <a:prstDash val="solid"/>
            <a:round/>
            <a:headEnd len="sm" w="sm" type="none"/>
            <a:tailEnd len="med" w="med" type="triangle"/>
          </a:ln>
          <a:effectLst>
            <a:outerShdw blurRad="40000" rotWithShape="0" dir="5400000" dist="20000">
              <a:srgbClr val="000000">
                <a:alpha val="37650"/>
              </a:srgbClr>
            </a:outerShdw>
          </a:effectLst>
        </p:spPr>
      </p:cxnSp>
      <p:sp>
        <p:nvSpPr>
          <p:cNvPr id="251" name="Google Shape;251;p41"/>
          <p:cNvSpPr/>
          <p:nvPr/>
        </p:nvSpPr>
        <p:spPr>
          <a:xfrm>
            <a:off x="4039361" y="1275256"/>
            <a:ext cx="4068000" cy="550200"/>
          </a:xfrm>
          <a:prstGeom prst="roundRect">
            <a:avLst>
              <a:gd fmla="val 16667" name="adj"/>
            </a:avLst>
          </a:prstGeom>
          <a:gradFill>
            <a:gsLst>
              <a:gs pos="0">
                <a:srgbClr val="BABABA"/>
              </a:gs>
              <a:gs pos="35000">
                <a:srgbClr val="CFCFCF"/>
              </a:gs>
              <a:gs pos="100000">
                <a:srgbClr val="EDEDED"/>
              </a:gs>
            </a:gsLst>
            <a:lin ang="16200038" scaled="0"/>
          </a:gradFill>
          <a:ln cap="flat" cmpd="sng" w="9525">
            <a:solidFill>
              <a:schemeClr val="dk1"/>
            </a:solidFill>
            <a:prstDash val="solid"/>
            <a:round/>
            <a:headEnd len="sm" w="sm" type="none"/>
            <a:tailEnd len="sm" w="sm" type="none"/>
          </a:ln>
          <a:effectLst>
            <a:outerShdw blurRad="40000" rotWithShape="0" dir="5400000" dist="20000">
              <a:srgbClr val="000000">
                <a:alpha val="37650"/>
              </a:srgbClr>
            </a:outerShdw>
          </a:effectLst>
        </p:spPr>
        <p:txBody>
          <a:bodyPr anchorCtr="0" anchor="t" bIns="0" lIns="91425" spcFirstLastPara="1" rIns="91425" wrap="square" tIns="0">
            <a:noAutofit/>
          </a:bodyPr>
          <a:lstStyle/>
          <a:p>
            <a:pPr indent="0" lvl="0" marL="0" marR="0" rtl="0" algn="ctr">
              <a:spcBef>
                <a:spcPts val="0"/>
              </a:spcBef>
              <a:spcAft>
                <a:spcPts val="0"/>
              </a:spcAft>
              <a:buNone/>
            </a:pPr>
            <a:r>
              <a:t/>
            </a:r>
            <a:endParaRPr b="1" i="0" sz="1600" u="none" cap="none" strike="noStrike">
              <a:solidFill>
                <a:srgbClr val="4A452A"/>
              </a:solidFill>
              <a:latin typeface="Arial"/>
              <a:ea typeface="Arial"/>
              <a:cs typeface="Arial"/>
              <a:sym typeface="Arial"/>
            </a:endParaRPr>
          </a:p>
          <a:p>
            <a:pPr indent="0" lvl="0" marL="0" marR="0" rtl="0" algn="l">
              <a:spcBef>
                <a:spcPts val="0"/>
              </a:spcBef>
              <a:spcAft>
                <a:spcPts val="0"/>
              </a:spcAft>
              <a:buNone/>
            </a:pPr>
            <a:r>
              <a:rPr b="1" i="0" lang="en-GB" sz="1400" u="none" cap="none" strike="noStrike">
                <a:solidFill>
                  <a:srgbClr val="4A452A"/>
                </a:solidFill>
                <a:latin typeface="Arial"/>
                <a:ea typeface="Arial"/>
                <a:cs typeface="Arial"/>
                <a:sym typeface="Arial"/>
              </a:rPr>
              <a:t>Web Browser</a:t>
            </a:r>
            <a:endParaRPr/>
          </a:p>
        </p:txBody>
      </p:sp>
      <p:sp>
        <p:nvSpPr>
          <p:cNvPr id="252" name="Google Shape;252;p41"/>
          <p:cNvSpPr/>
          <p:nvPr/>
        </p:nvSpPr>
        <p:spPr>
          <a:xfrm>
            <a:off x="4039361" y="3704150"/>
            <a:ext cx="4068000" cy="539700"/>
          </a:xfrm>
          <a:prstGeom prst="roundRect">
            <a:avLst>
              <a:gd fmla="val 16667" name="adj"/>
            </a:avLst>
          </a:prstGeom>
          <a:gradFill>
            <a:gsLst>
              <a:gs pos="0">
                <a:srgbClr val="BABABA"/>
              </a:gs>
              <a:gs pos="35000">
                <a:srgbClr val="CFCFCF"/>
              </a:gs>
              <a:gs pos="100000">
                <a:srgbClr val="EDEDED"/>
              </a:gs>
            </a:gsLst>
            <a:lin ang="16200038" scaled="0"/>
          </a:gradFill>
          <a:ln cap="flat" cmpd="sng" w="9525">
            <a:solidFill>
              <a:schemeClr val="dk1"/>
            </a:solidFill>
            <a:prstDash val="solid"/>
            <a:round/>
            <a:headEnd len="sm" w="sm" type="none"/>
            <a:tailEnd len="sm" w="sm" type="none"/>
          </a:ln>
          <a:effectLst>
            <a:outerShdw blurRad="40000" rotWithShape="0" dir="5400000" dist="20000">
              <a:srgbClr val="000000">
                <a:alpha val="37650"/>
              </a:srgbClr>
            </a:outerShdw>
          </a:effectLst>
        </p:spPr>
        <p:txBody>
          <a:bodyPr anchorCtr="0" anchor="t" bIns="0" lIns="91425" spcFirstLastPara="1" rIns="91425" wrap="square" tIns="0">
            <a:noAutofit/>
          </a:bodyPr>
          <a:lstStyle/>
          <a:p>
            <a:pPr indent="0" lvl="0" marL="0" marR="0" rtl="0" algn="ctr">
              <a:spcBef>
                <a:spcPts val="0"/>
              </a:spcBef>
              <a:spcAft>
                <a:spcPts val="0"/>
              </a:spcAft>
              <a:buNone/>
            </a:pPr>
            <a:r>
              <a:rPr b="1" i="0" lang="en-GB" sz="1400" u="none" cap="none" strike="noStrike">
                <a:solidFill>
                  <a:srgbClr val="4A452A"/>
                </a:solidFill>
                <a:latin typeface="Arial"/>
                <a:ea typeface="Arial"/>
                <a:cs typeface="Arial"/>
                <a:sym typeface="Arial"/>
              </a:rPr>
              <a:t>Platform</a:t>
            </a:r>
            <a:endParaRPr/>
          </a:p>
          <a:p>
            <a:pPr indent="0" lvl="0" marL="0" marR="0" rtl="0" algn="ctr">
              <a:spcBef>
                <a:spcPts val="0"/>
              </a:spcBef>
              <a:spcAft>
                <a:spcPts val="0"/>
              </a:spcAft>
              <a:buNone/>
            </a:pPr>
            <a:r>
              <a:rPr b="1" i="0" lang="en-GB" sz="1400" u="none" cap="none" strike="noStrike">
                <a:solidFill>
                  <a:srgbClr val="4A452A"/>
                </a:solidFill>
                <a:latin typeface="Arial"/>
                <a:ea typeface="Arial"/>
                <a:cs typeface="Arial"/>
                <a:sym typeface="Arial"/>
              </a:rPr>
              <a:t>(Internal Banking System)</a:t>
            </a:r>
            <a:endParaRPr/>
          </a:p>
          <a:p>
            <a:pPr indent="0" lvl="0" marL="0" marR="0" rtl="0" algn="ctr">
              <a:spcBef>
                <a:spcPts val="0"/>
              </a:spcBef>
              <a:spcAft>
                <a:spcPts val="0"/>
              </a:spcAft>
              <a:buNone/>
            </a:pPr>
            <a:r>
              <a:t/>
            </a:r>
            <a:endParaRPr b="1" i="0" sz="1400" u="none" cap="none" strike="noStrike">
              <a:solidFill>
                <a:srgbClr val="4A452A"/>
              </a:solidFill>
              <a:latin typeface="Arial"/>
              <a:ea typeface="Arial"/>
              <a:cs typeface="Arial"/>
              <a:sym typeface="Arial"/>
            </a:endParaRPr>
          </a:p>
        </p:txBody>
      </p:sp>
      <p:sp>
        <p:nvSpPr>
          <p:cNvPr id="253" name="Google Shape;253;p41"/>
          <p:cNvSpPr/>
          <p:nvPr/>
        </p:nvSpPr>
        <p:spPr>
          <a:xfrm>
            <a:off x="4039350" y="1936250"/>
            <a:ext cx="4068000" cy="335700"/>
          </a:xfrm>
          <a:prstGeom prst="rect">
            <a:avLst/>
          </a:prstGeom>
          <a:gradFill>
            <a:gsLst>
              <a:gs pos="0">
                <a:srgbClr val="6F7B8C"/>
              </a:gs>
              <a:gs pos="50000">
                <a:srgbClr val="A1B3CB"/>
              </a:gs>
              <a:gs pos="100000">
                <a:srgbClr val="C1D7F4"/>
              </a:gs>
            </a:gsLst>
            <a:lin ang="18900044" scaled="0"/>
          </a:gradFill>
          <a:ln cap="flat" cmpd="sng" w="25400">
            <a:solidFill>
              <a:schemeClr val="accent4"/>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1" i="0" lang="en-GB" sz="1400" u="none" cap="none" strike="noStrike">
                <a:solidFill>
                  <a:srgbClr val="FF0000"/>
                </a:solidFill>
                <a:latin typeface="Arial"/>
                <a:ea typeface="Arial"/>
                <a:cs typeface="Arial"/>
                <a:sym typeface="Arial"/>
              </a:rPr>
              <a:t>Internet</a:t>
            </a:r>
            <a:endParaRPr b="1" i="0" sz="1400" u="none" cap="none" strike="noStrike">
              <a:solidFill>
                <a:srgbClr val="FF0000"/>
              </a:solidFill>
              <a:latin typeface="Arial"/>
              <a:ea typeface="Arial"/>
              <a:cs typeface="Arial"/>
              <a:sym typeface="Arial"/>
            </a:endParaRPr>
          </a:p>
        </p:txBody>
      </p:sp>
      <p:pic>
        <p:nvPicPr>
          <p:cNvPr descr="laptop_trading.png" id="254" name="Google Shape;254;p41"/>
          <p:cNvPicPr preferRelativeResize="0"/>
          <p:nvPr/>
        </p:nvPicPr>
        <p:blipFill rotWithShape="1">
          <a:blip r:embed="rId3">
            <a:alphaModFix/>
          </a:blip>
          <a:srcRect b="3409" l="0" r="0" t="0"/>
          <a:stretch/>
        </p:blipFill>
        <p:spPr>
          <a:xfrm>
            <a:off x="5501904" y="1287158"/>
            <a:ext cx="1109100" cy="458100"/>
          </a:xfrm>
          <a:prstGeom prst="rect">
            <a:avLst/>
          </a:prstGeom>
          <a:noFill/>
          <a:ln>
            <a:noFill/>
          </a:ln>
          <a:effectLst>
            <a:outerShdw blurRad="53975" rotWithShape="0" algn="tl" dir="2700000" dist="50800">
              <a:srgbClr val="000000">
                <a:alpha val="40000"/>
              </a:srgbClr>
            </a:outerShdw>
          </a:effectLst>
        </p:spPr>
      </p:pic>
      <p:sp>
        <p:nvSpPr>
          <p:cNvPr id="255" name="Google Shape;255;p41"/>
          <p:cNvSpPr/>
          <p:nvPr/>
        </p:nvSpPr>
        <p:spPr>
          <a:xfrm>
            <a:off x="4039361" y="2396912"/>
            <a:ext cx="4068000" cy="522300"/>
          </a:xfrm>
          <a:prstGeom prst="roundRect">
            <a:avLst>
              <a:gd fmla="val 16667" name="adj"/>
            </a:avLst>
          </a:prstGeom>
          <a:gradFill>
            <a:gsLst>
              <a:gs pos="0">
                <a:srgbClr val="BABABA"/>
              </a:gs>
              <a:gs pos="35000">
                <a:srgbClr val="CFCFCF"/>
              </a:gs>
              <a:gs pos="100000">
                <a:srgbClr val="EDEDED"/>
              </a:gs>
            </a:gsLst>
            <a:lin ang="16200038" scaled="0"/>
          </a:gradFill>
          <a:ln cap="flat" cmpd="sng" w="9525">
            <a:solidFill>
              <a:schemeClr val="dk1"/>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0" lIns="0" spcFirstLastPara="1" rIns="0" wrap="square" tIns="0">
            <a:noAutofit/>
          </a:bodyPr>
          <a:lstStyle/>
          <a:p>
            <a:pPr indent="0" lvl="0" marL="0" marR="0" rtl="0" algn="ctr">
              <a:spcBef>
                <a:spcPts val="0"/>
              </a:spcBef>
              <a:spcAft>
                <a:spcPts val="0"/>
              </a:spcAft>
              <a:buNone/>
            </a:pPr>
            <a:r>
              <a:t/>
            </a:r>
            <a:endParaRPr b="1" i="0" sz="1000" u="none" cap="none" strike="noStrike">
              <a:solidFill>
                <a:srgbClr val="FFFFFF"/>
              </a:solidFill>
              <a:latin typeface="Arial"/>
              <a:ea typeface="Arial"/>
              <a:cs typeface="Arial"/>
              <a:sym typeface="Arial"/>
            </a:endParaRPr>
          </a:p>
        </p:txBody>
      </p:sp>
      <p:sp>
        <p:nvSpPr>
          <p:cNvPr id="256" name="Google Shape;256;p41"/>
          <p:cNvSpPr/>
          <p:nvPr/>
        </p:nvSpPr>
        <p:spPr>
          <a:xfrm>
            <a:off x="4639212" y="2398394"/>
            <a:ext cx="2868300" cy="269100"/>
          </a:xfrm>
          <a:prstGeom prst="rect">
            <a:avLst/>
          </a:prstGeom>
          <a:gradFill>
            <a:gsLst>
              <a:gs pos="0">
                <a:srgbClr val="1F497D"/>
              </a:gs>
              <a:gs pos="100000">
                <a:srgbClr val="416EA0"/>
              </a:gs>
            </a:gsLst>
            <a:path path="circle">
              <a:fillToRect r="100%" t="100%"/>
            </a:path>
            <a:tileRect b="-100%" l="-100%"/>
          </a:gradFill>
          <a:ln>
            <a:noFill/>
          </a:ln>
        </p:spPr>
        <p:txBody>
          <a:bodyPr anchorCtr="0" anchor="ctr" bIns="0" lIns="0" spcFirstLastPara="1" rIns="0" wrap="square" tIns="0">
            <a:noAutofit/>
          </a:bodyPr>
          <a:lstStyle/>
          <a:p>
            <a:pPr indent="0" lvl="0" marL="0" marR="0" rtl="0" algn="ctr">
              <a:spcBef>
                <a:spcPts val="0"/>
              </a:spcBef>
              <a:spcAft>
                <a:spcPts val="0"/>
              </a:spcAft>
              <a:buNone/>
            </a:pPr>
            <a:r>
              <a:rPr b="1" i="0" lang="en-GB" sz="1000" u="none" cap="none" strike="noStrike">
                <a:solidFill>
                  <a:srgbClr val="FFFFFF"/>
                </a:solidFill>
                <a:latin typeface="Arial"/>
                <a:ea typeface="Arial"/>
                <a:cs typeface="Arial"/>
                <a:sym typeface="Arial"/>
              </a:rPr>
              <a:t>Liberator</a:t>
            </a:r>
            <a:endParaRPr b="1" i="0" sz="1000" u="none" cap="none" strike="noStrike">
              <a:solidFill>
                <a:srgbClr val="FFFFFF"/>
              </a:solidFill>
              <a:latin typeface="Arial"/>
              <a:ea typeface="Arial"/>
              <a:cs typeface="Arial"/>
              <a:sym typeface="Arial"/>
            </a:endParaRPr>
          </a:p>
        </p:txBody>
      </p:sp>
      <p:sp>
        <p:nvSpPr>
          <p:cNvPr id="257" name="Google Shape;257;p41"/>
          <p:cNvSpPr txBox="1"/>
          <p:nvPr/>
        </p:nvSpPr>
        <p:spPr>
          <a:xfrm>
            <a:off x="3884270" y="2685323"/>
            <a:ext cx="1235100" cy="23070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i="0" lang="en-GB" sz="1400" u="none" cap="none" strike="noStrike">
                <a:solidFill>
                  <a:schemeClr val="dk1"/>
                </a:solidFill>
                <a:latin typeface="Arial"/>
                <a:ea typeface="Arial"/>
                <a:cs typeface="Arial"/>
                <a:sym typeface="Arial"/>
              </a:rPr>
              <a:t>Platform</a:t>
            </a:r>
            <a:endParaRPr b="1" i="0" sz="1400" u="none" cap="none" strike="noStrike">
              <a:solidFill>
                <a:schemeClr val="dk1"/>
              </a:solidFill>
              <a:latin typeface="Arial"/>
              <a:ea typeface="Arial"/>
              <a:cs typeface="Arial"/>
              <a:sym typeface="Arial"/>
            </a:endParaRPr>
          </a:p>
        </p:txBody>
      </p:sp>
      <p:sp>
        <p:nvSpPr>
          <p:cNvPr id="258" name="Google Shape;258;p41"/>
          <p:cNvSpPr/>
          <p:nvPr/>
        </p:nvSpPr>
        <p:spPr>
          <a:xfrm>
            <a:off x="5570904" y="3037375"/>
            <a:ext cx="903900" cy="486000"/>
          </a:xfrm>
          <a:prstGeom prst="roundRect">
            <a:avLst>
              <a:gd fmla="val 16667" name="adj"/>
            </a:avLst>
          </a:prstGeom>
          <a:solidFill>
            <a:schemeClr val="lt1"/>
          </a:solidFill>
          <a:ln cap="flat" cmpd="sng" w="25400">
            <a:solidFill>
              <a:schemeClr val="accent4"/>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r>
              <a:rPr b="0" i="0" lang="en-GB" sz="900" u="none" cap="none" strike="noStrike">
                <a:solidFill>
                  <a:schemeClr val="dk1"/>
                </a:solidFill>
                <a:latin typeface="Arial"/>
                <a:ea typeface="Arial"/>
                <a:cs typeface="Arial"/>
                <a:sym typeface="Arial"/>
              </a:rPr>
              <a:t>Trading </a:t>
            </a:r>
            <a:endParaRPr/>
          </a:p>
          <a:p>
            <a:pPr indent="0" lvl="0" marL="0" marR="0" rtl="0" algn="ctr">
              <a:spcBef>
                <a:spcPts val="0"/>
              </a:spcBef>
              <a:spcAft>
                <a:spcPts val="0"/>
              </a:spcAft>
              <a:buNone/>
            </a:pPr>
            <a:r>
              <a:rPr b="0" i="0" lang="en-GB" sz="900" u="none" cap="none" strike="noStrike">
                <a:solidFill>
                  <a:schemeClr val="dk1"/>
                </a:solidFill>
                <a:latin typeface="Arial"/>
                <a:ea typeface="Arial"/>
                <a:cs typeface="Arial"/>
                <a:sym typeface="Arial"/>
              </a:rPr>
              <a:t>Integration Apter</a:t>
            </a:r>
            <a:endParaRPr b="0" i="0" sz="900" u="none" cap="none" strike="noStrike">
              <a:solidFill>
                <a:schemeClr val="dk1"/>
              </a:solidFill>
              <a:latin typeface="Arial"/>
              <a:ea typeface="Arial"/>
              <a:cs typeface="Arial"/>
              <a:sym typeface="Arial"/>
            </a:endParaRPr>
          </a:p>
        </p:txBody>
      </p:sp>
      <p:pic>
        <p:nvPicPr>
          <p:cNvPr descr="cycle-icon.png" id="259" name="Google Shape;259;p41"/>
          <p:cNvPicPr preferRelativeResize="0"/>
          <p:nvPr/>
        </p:nvPicPr>
        <p:blipFill rotWithShape="1">
          <a:blip r:embed="rId4">
            <a:alphaModFix/>
          </a:blip>
          <a:srcRect b="0" l="0" r="0" t="0"/>
          <a:stretch/>
        </p:blipFill>
        <p:spPr>
          <a:xfrm>
            <a:off x="5437915" y="1661048"/>
            <a:ext cx="963600" cy="963600"/>
          </a:xfrm>
          <a:prstGeom prst="rect">
            <a:avLst/>
          </a:prstGeom>
          <a:noFill/>
          <a:ln>
            <a:noFill/>
          </a:ln>
        </p:spPr>
      </p:pic>
      <p:sp>
        <p:nvSpPr>
          <p:cNvPr id="260" name="Google Shape;260;p41"/>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4000" u="none" cap="none" strike="noStrike">
                <a:solidFill>
                  <a:schemeClr val="dk1"/>
                </a:solidFill>
                <a:latin typeface="Roboto"/>
                <a:ea typeface="Roboto"/>
                <a:cs typeface="Roboto"/>
                <a:sym typeface="Roboto"/>
              </a:rPr>
              <a:t>Overview</a:t>
            </a:r>
            <a:endParaRPr b="0" i="0" sz="4000" u="none" cap="none" strike="noStrike">
              <a:solidFill>
                <a:schemeClr val="dk1"/>
              </a:solidFill>
              <a:latin typeface="Roboto"/>
              <a:ea typeface="Roboto"/>
              <a:cs typeface="Roboto"/>
              <a:sym typeface="Roboto"/>
            </a:endParaRPr>
          </a:p>
        </p:txBody>
      </p:sp>
      <p:sp>
        <p:nvSpPr>
          <p:cNvPr id="261" name="Google Shape;261;p41"/>
          <p:cNvSpPr txBox="1"/>
          <p:nvPr/>
        </p:nvSpPr>
        <p:spPr>
          <a:xfrm>
            <a:off x="344846" y="1205556"/>
            <a:ext cx="3366000" cy="1731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i="0" lang="en-GB" sz="1800" u="none" cap="none" strike="noStrike">
                <a:solidFill>
                  <a:schemeClr val="dk1"/>
                </a:solidFill>
                <a:latin typeface="Roboto"/>
                <a:ea typeface="Roboto"/>
                <a:cs typeface="Roboto"/>
                <a:sym typeface="Roboto"/>
              </a:rPr>
              <a:t>We will cover:</a:t>
            </a:r>
            <a:br>
              <a:rPr i="0" lang="en-GB" sz="1800" u="none" cap="none" strike="noStrike">
                <a:solidFill>
                  <a:schemeClr val="dk1"/>
                </a:solidFill>
                <a:latin typeface="Roboto"/>
                <a:ea typeface="Roboto"/>
                <a:cs typeface="Roboto"/>
                <a:sym typeface="Roboto"/>
              </a:rPr>
            </a:br>
            <a:endParaRPr sz="1800">
              <a:solidFill>
                <a:schemeClr val="dk1"/>
              </a:solidFill>
              <a:latin typeface="Roboto"/>
              <a:ea typeface="Roboto"/>
              <a:cs typeface="Roboto"/>
              <a:sym typeface="Roboto"/>
            </a:endParaRPr>
          </a:p>
          <a:p>
            <a:pPr indent="-285750" lvl="0" marL="285750" marR="0" rtl="0" algn="l">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The messaging between Liberator and the Trading Integration Adapter</a:t>
            </a:r>
            <a:br>
              <a:rPr lang="en-GB" sz="1800">
                <a:solidFill>
                  <a:schemeClr val="dk1"/>
                </a:solidFill>
                <a:latin typeface="Roboto"/>
                <a:ea typeface="Roboto"/>
                <a:cs typeface="Roboto"/>
                <a:sym typeface="Roboto"/>
              </a:rPr>
            </a:br>
            <a:endParaRPr sz="1800">
              <a:solidFill>
                <a:schemeClr val="dk1"/>
              </a:solidFill>
              <a:latin typeface="Roboto"/>
              <a:ea typeface="Roboto"/>
              <a:cs typeface="Roboto"/>
              <a:sym typeface="Roboto"/>
            </a:endParaRPr>
          </a:p>
          <a:p>
            <a:pPr indent="-285750" lvl="0" marL="285750" marR="0" rtl="0" algn="l">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How the Trading Integration Adapter works</a:t>
            </a:r>
            <a:endParaRPr sz="1800">
              <a:solidFill>
                <a:schemeClr val="dk1"/>
              </a:solidFill>
              <a:latin typeface="Roboto"/>
              <a:ea typeface="Roboto"/>
              <a:cs typeface="Roboto"/>
              <a:sym typeface="Roboto"/>
            </a:endParaRPr>
          </a:p>
        </p:txBody>
      </p:sp>
    </p:spTree>
  </p:cSld>
  <p:clrMapOvr>
    <a:masterClrMapping/>
  </p:clrMapOvr>
  <p:transition>
    <p:fade thruBlk="1"/>
  </p:transition>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3" name="Shape 623"/>
        <p:cNvGrpSpPr/>
        <p:nvPr/>
      </p:nvGrpSpPr>
      <p:grpSpPr>
        <a:xfrm>
          <a:off x="0" y="0"/>
          <a:ext cx="0" cy="0"/>
          <a:chOff x="0" y="0"/>
          <a:chExt cx="0" cy="0"/>
        </a:xfrm>
      </p:grpSpPr>
      <p:sp>
        <p:nvSpPr>
          <p:cNvPr id="624" name="Google Shape;624;p68"/>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3600" u="none" cap="none" strike="noStrike">
                <a:solidFill>
                  <a:schemeClr val="dk1"/>
                </a:solidFill>
                <a:latin typeface="Roboto"/>
                <a:ea typeface="Roboto"/>
                <a:cs typeface="Roboto"/>
                <a:sym typeface="Roboto"/>
              </a:rPr>
              <a:t>Trade Messaging – client executes trade</a:t>
            </a:r>
            <a:endParaRPr b="0" i="0" sz="3600" u="none" cap="none" strike="noStrike">
              <a:solidFill>
                <a:schemeClr val="dk1"/>
              </a:solidFill>
              <a:latin typeface="Roboto"/>
              <a:ea typeface="Roboto"/>
              <a:cs typeface="Roboto"/>
              <a:sym typeface="Roboto"/>
            </a:endParaRPr>
          </a:p>
        </p:txBody>
      </p:sp>
      <p:pic>
        <p:nvPicPr>
          <p:cNvPr id="625" name="Google Shape;625;p68"/>
          <p:cNvPicPr preferRelativeResize="0"/>
          <p:nvPr/>
        </p:nvPicPr>
        <p:blipFill rotWithShape="1">
          <a:blip r:embed="rId3">
            <a:alphaModFix/>
          </a:blip>
          <a:srcRect b="0" l="0" r="0" t="0"/>
          <a:stretch/>
        </p:blipFill>
        <p:spPr>
          <a:xfrm>
            <a:off x="1631156" y="1249363"/>
            <a:ext cx="1219200" cy="566700"/>
          </a:xfrm>
          <a:prstGeom prst="rect">
            <a:avLst/>
          </a:prstGeom>
          <a:noFill/>
          <a:ln>
            <a:noFill/>
          </a:ln>
        </p:spPr>
      </p:pic>
      <p:pic>
        <p:nvPicPr>
          <p:cNvPr id="626" name="Google Shape;626;p68"/>
          <p:cNvPicPr preferRelativeResize="0"/>
          <p:nvPr/>
        </p:nvPicPr>
        <p:blipFill rotWithShape="1">
          <a:blip r:embed="rId4">
            <a:alphaModFix/>
          </a:blip>
          <a:srcRect b="0" l="0" r="0" t="0"/>
          <a:stretch/>
        </p:blipFill>
        <p:spPr>
          <a:xfrm>
            <a:off x="804863" y="2674939"/>
            <a:ext cx="2871900" cy="281100"/>
          </a:xfrm>
          <a:prstGeom prst="rect">
            <a:avLst/>
          </a:prstGeom>
          <a:noFill/>
          <a:ln>
            <a:noFill/>
          </a:ln>
        </p:spPr>
      </p:pic>
      <p:pic>
        <p:nvPicPr>
          <p:cNvPr id="627" name="Google Shape;627;p68"/>
          <p:cNvPicPr preferRelativeResize="0"/>
          <p:nvPr/>
        </p:nvPicPr>
        <p:blipFill rotWithShape="1">
          <a:blip r:embed="rId5">
            <a:alphaModFix/>
          </a:blip>
          <a:srcRect b="0" l="0" r="0" t="0"/>
          <a:stretch/>
        </p:blipFill>
        <p:spPr>
          <a:xfrm>
            <a:off x="1777206" y="3657601"/>
            <a:ext cx="927000" cy="523800"/>
          </a:xfrm>
          <a:prstGeom prst="rect">
            <a:avLst/>
          </a:prstGeom>
          <a:noFill/>
          <a:ln>
            <a:noFill/>
          </a:ln>
        </p:spPr>
      </p:pic>
      <p:pic>
        <p:nvPicPr>
          <p:cNvPr id="628" name="Google Shape;628;p68"/>
          <p:cNvPicPr preferRelativeResize="0"/>
          <p:nvPr/>
        </p:nvPicPr>
        <p:blipFill rotWithShape="1">
          <a:blip r:embed="rId6">
            <a:alphaModFix/>
          </a:blip>
          <a:srcRect b="0" l="0" r="0" t="0"/>
          <a:stretch/>
        </p:blipFill>
        <p:spPr>
          <a:xfrm>
            <a:off x="158749" y="4405313"/>
            <a:ext cx="4164000" cy="665100"/>
          </a:xfrm>
          <a:prstGeom prst="rect">
            <a:avLst/>
          </a:prstGeom>
          <a:noFill/>
          <a:ln>
            <a:noFill/>
          </a:ln>
        </p:spPr>
      </p:pic>
      <p:cxnSp>
        <p:nvCxnSpPr>
          <p:cNvPr id="629" name="Google Shape;629;p68"/>
          <p:cNvCxnSpPr>
            <a:stCxn id="625" idx="2"/>
          </p:cNvCxnSpPr>
          <p:nvPr/>
        </p:nvCxnSpPr>
        <p:spPr>
          <a:xfrm>
            <a:off x="2240756" y="1816063"/>
            <a:ext cx="0" cy="7269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cxnSp>
        <p:nvCxnSpPr>
          <p:cNvPr id="630" name="Google Shape;630;p68"/>
          <p:cNvCxnSpPr/>
          <p:nvPr/>
        </p:nvCxnSpPr>
        <p:spPr>
          <a:xfrm>
            <a:off x="2240760" y="3044032"/>
            <a:ext cx="0" cy="548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
        <p:nvSpPr>
          <p:cNvPr id="631" name="Google Shape;631;p68"/>
          <p:cNvSpPr txBox="1"/>
          <p:nvPr/>
        </p:nvSpPr>
        <p:spPr>
          <a:xfrm>
            <a:off x="4285837" y="2078762"/>
            <a:ext cx="4074600" cy="11079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a:solidFill>
                  <a:schemeClr val="dk1"/>
                </a:solidFill>
                <a:latin typeface="Roboto"/>
                <a:ea typeface="Roboto"/>
                <a:cs typeface="Roboto"/>
                <a:sym typeface="Roboto"/>
              </a:rPr>
              <a:t>PUBLISH</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SUBJECT: </a:t>
            </a:r>
            <a:r>
              <a:rPr b="1" lang="en-GB">
                <a:solidFill>
                  <a:schemeClr val="dk1"/>
                </a:solidFill>
                <a:latin typeface="Roboto"/>
                <a:ea typeface="Roboto"/>
                <a:cs typeface="Roboto"/>
                <a:sym typeface="Roboto"/>
              </a:rPr>
              <a:t>/PRIVATE/bob/TRADE/FX</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FIELDS:       message: Open,</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amount: 1000000</a:t>
            </a:r>
            <a:endParaRPr>
              <a:latin typeface="Roboto"/>
              <a:ea typeface="Roboto"/>
              <a:cs typeface="Roboto"/>
              <a:sym typeface="Roboto"/>
            </a:endParaRPr>
          </a:p>
          <a:p>
            <a:pPr indent="0" lvl="0" marL="0" marR="0" rtl="0" algn="l">
              <a:spcBef>
                <a:spcPts val="0"/>
              </a:spcBef>
              <a:spcAft>
                <a:spcPts val="0"/>
              </a:spcAft>
              <a:buNone/>
            </a:pPr>
            <a:r>
              <a:rPr lang="en-GB">
                <a:latin typeface="Roboto"/>
                <a:ea typeface="Roboto"/>
                <a:cs typeface="Roboto"/>
                <a:sym typeface="Roboto"/>
              </a:rPr>
              <a:t>                     </a:t>
            </a:r>
            <a:r>
              <a:rPr lang="en-GB">
                <a:solidFill>
                  <a:schemeClr val="dk1"/>
                </a:solidFill>
                <a:latin typeface="Roboto"/>
                <a:ea typeface="Roboto"/>
                <a:cs typeface="Roboto"/>
                <a:sym typeface="Roboto"/>
              </a:rPr>
              <a:t>price: 1.2345</a:t>
            </a:r>
            <a:endParaRPr>
              <a:solidFill>
                <a:schemeClr val="dk1"/>
              </a:solidFill>
              <a:latin typeface="Roboto"/>
              <a:ea typeface="Roboto"/>
              <a:cs typeface="Roboto"/>
              <a:sym typeface="Roboto"/>
            </a:endParaRPr>
          </a:p>
        </p:txBody>
      </p:sp>
      <p:sp>
        <p:nvSpPr>
          <p:cNvPr id="632" name="Google Shape;632;p68"/>
          <p:cNvSpPr/>
          <p:nvPr/>
        </p:nvSpPr>
        <p:spPr>
          <a:xfrm>
            <a:off x="212748" y="4448606"/>
            <a:ext cx="4060200" cy="535800"/>
          </a:xfrm>
          <a:prstGeom prst="roundRect">
            <a:avLst>
              <a:gd fmla="val 16667" name="adj"/>
            </a:avLst>
          </a:prstGeom>
          <a:gradFill>
            <a:gsLst>
              <a:gs pos="0">
                <a:srgbClr val="BABABA"/>
              </a:gs>
              <a:gs pos="35000">
                <a:srgbClr val="CFCFCF"/>
              </a:gs>
              <a:gs pos="100000">
                <a:srgbClr val="EDEDED"/>
              </a:gs>
            </a:gsLst>
            <a:lin ang="16200000" scaled="0"/>
          </a:gradFill>
          <a:ln cap="flat" cmpd="sng" w="9525">
            <a:solidFill>
              <a:schemeClr val="dk1"/>
            </a:solidFill>
            <a:prstDash val="solid"/>
            <a:round/>
            <a:headEnd len="sm" w="sm" type="none"/>
            <a:tailEnd len="sm" w="sm" type="none"/>
          </a:ln>
          <a:effectLst>
            <a:outerShdw blurRad="40000" rotWithShape="0" dir="5400000" dist="20000">
              <a:srgbClr val="000000">
                <a:alpha val="37647"/>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Fix Mock Server</a:t>
            </a:r>
            <a:endParaRPr sz="1800">
              <a:solidFill>
                <a:schemeClr val="dk1"/>
              </a:solidFill>
              <a:latin typeface="Arial"/>
              <a:ea typeface="Arial"/>
              <a:cs typeface="Arial"/>
              <a:sym typeface="Arial"/>
            </a:endParaRPr>
          </a:p>
        </p:txBody>
      </p:sp>
      <p:sp>
        <p:nvSpPr>
          <p:cNvPr id="633" name="Google Shape;633;p68"/>
          <p:cNvSpPr txBox="1"/>
          <p:nvPr/>
        </p:nvSpPr>
        <p:spPr>
          <a:xfrm>
            <a:off x="2704306" y="3734872"/>
            <a:ext cx="5734800" cy="9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a:solidFill>
                  <a:schemeClr val="dk1"/>
                </a:solidFill>
                <a:latin typeface="Roboto"/>
                <a:ea typeface="Roboto"/>
                <a:cs typeface="Roboto"/>
                <a:sym typeface="Roboto"/>
              </a:rPr>
              <a:t>TRADE ON THE FIX MOCK SERVER:</a:t>
            </a:r>
            <a:br>
              <a:rPr lang="en-GB">
                <a:solidFill>
                  <a:schemeClr val="dk1"/>
                </a:solidFill>
                <a:latin typeface="Roboto"/>
                <a:ea typeface="Roboto"/>
                <a:cs typeface="Roboto"/>
                <a:sym typeface="Roboto"/>
              </a:rPr>
            </a:br>
            <a:r>
              <a:rPr lang="en-GB">
                <a:solidFill>
                  <a:schemeClr val="dk1"/>
                </a:solidFill>
                <a:latin typeface="Roboto"/>
                <a:ea typeface="Roboto"/>
                <a:cs typeface="Roboto"/>
                <a:sym typeface="Roboto"/>
              </a:rPr>
              <a:t>                                          instrumentName=GBPUSD</a:t>
            </a:r>
            <a:endParaRPr>
              <a:solidFill>
                <a:schemeClr val="dk1"/>
              </a:solidFill>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amount:1000000</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r>
              <a:rPr lang="en-GB">
                <a:solidFill>
                  <a:schemeClr val="dk1"/>
                </a:solidFill>
                <a:latin typeface="Roboto"/>
                <a:ea typeface="Roboto"/>
                <a:cs typeface="Roboto"/>
                <a:sym typeface="Roboto"/>
              </a:rPr>
              <a:t>price:1.2345</a:t>
            </a:r>
            <a:endParaRPr>
              <a:solidFill>
                <a:schemeClr val="dk1"/>
              </a:solidFill>
              <a:latin typeface="Roboto"/>
              <a:ea typeface="Roboto"/>
              <a:cs typeface="Roboto"/>
              <a:sym typeface="Roboto"/>
            </a:endParaRPr>
          </a:p>
        </p:txBody>
      </p:sp>
      <p:cxnSp>
        <p:nvCxnSpPr>
          <p:cNvPr id="634" name="Google Shape;634;p68"/>
          <p:cNvCxnSpPr>
            <a:stCxn id="627" idx="2"/>
            <a:endCxn id="632" idx="0"/>
          </p:cNvCxnSpPr>
          <p:nvPr/>
        </p:nvCxnSpPr>
        <p:spPr>
          <a:xfrm>
            <a:off x="2240706" y="4181401"/>
            <a:ext cx="2100" cy="2673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pic>
        <p:nvPicPr>
          <p:cNvPr id="635" name="Google Shape;635;p68"/>
          <p:cNvPicPr preferRelativeResize="0"/>
          <p:nvPr/>
        </p:nvPicPr>
        <p:blipFill rotWithShape="1">
          <a:blip r:embed="rId7">
            <a:alphaModFix/>
          </a:blip>
          <a:srcRect b="0" l="0" r="0" t="0"/>
          <a:stretch/>
        </p:blipFill>
        <p:spPr>
          <a:xfrm>
            <a:off x="1366271" y="920750"/>
            <a:ext cx="1753200" cy="895500"/>
          </a:xfrm>
          <a:prstGeom prst="rect">
            <a:avLst/>
          </a:prstGeom>
          <a:noFill/>
          <a:ln cap="flat" cmpd="sng" w="9525">
            <a:solidFill>
              <a:schemeClr val="dk1"/>
            </a:solidFill>
            <a:prstDash val="solid"/>
            <a:round/>
            <a:headEnd len="sm" w="sm" type="none"/>
            <a:tailEnd len="sm" w="sm" type="none"/>
          </a:ln>
        </p:spPr>
      </p:pic>
      <p:sp>
        <p:nvSpPr>
          <p:cNvPr id="636" name="Google Shape;636;p68"/>
          <p:cNvSpPr txBox="1"/>
          <p:nvPr/>
        </p:nvSpPr>
        <p:spPr>
          <a:xfrm>
            <a:off x="4273025" y="1368425"/>
            <a:ext cx="3942000" cy="1362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1" lang="en-GB">
                <a:solidFill>
                  <a:schemeClr val="dk1"/>
                </a:solidFill>
                <a:latin typeface="Roboto"/>
                <a:ea typeface="Roboto"/>
                <a:cs typeface="Roboto"/>
                <a:sym typeface="Roboto"/>
              </a:rPr>
              <a:t>DATA UPDATE</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SUBJECT: </a:t>
            </a:r>
            <a:r>
              <a:rPr b="1" lang="en-GB">
                <a:solidFill>
                  <a:schemeClr val="dk1"/>
                </a:solidFill>
                <a:latin typeface="Roboto"/>
                <a:ea typeface="Roboto"/>
                <a:cs typeface="Roboto"/>
                <a:sym typeface="Roboto"/>
              </a:rPr>
              <a:t>/PRIVATE/TRADE/FX</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FIELDS: message:Trade Confirmed</a:t>
            </a:r>
            <a:br>
              <a:rPr lang="en-GB">
                <a:solidFill>
                  <a:schemeClr val="dk1"/>
                </a:solidFill>
                <a:latin typeface="Roboto"/>
                <a:ea typeface="Roboto"/>
                <a:cs typeface="Roboto"/>
                <a:sym typeface="Roboto"/>
              </a:rPr>
            </a:br>
            <a:r>
              <a:rPr lang="en-GB">
                <a:solidFill>
                  <a:schemeClr val="dk1"/>
                </a:solidFill>
                <a:latin typeface="Roboto"/>
                <a:ea typeface="Roboto"/>
                <a:cs typeface="Roboto"/>
                <a:sym typeface="Roboto"/>
              </a:rPr>
              <a:t>               instrumentName:GBPUSD,</a:t>
            </a:r>
            <a:br>
              <a:rPr lang="en-GB">
                <a:solidFill>
                  <a:schemeClr val="dk1"/>
                </a:solidFill>
                <a:latin typeface="Roboto"/>
                <a:ea typeface="Roboto"/>
                <a:cs typeface="Roboto"/>
                <a:sym typeface="Roboto"/>
              </a:rPr>
            </a:br>
            <a:r>
              <a:rPr lang="en-GB">
                <a:solidFill>
                  <a:schemeClr val="dk1"/>
                </a:solidFill>
                <a:latin typeface="Roboto"/>
                <a:ea typeface="Roboto"/>
                <a:cs typeface="Roboto"/>
                <a:sym typeface="Roboto"/>
              </a:rPr>
              <a:t>               amount:1000000,</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price:1.2345…]</a:t>
            </a:r>
            <a:endParaRPr>
              <a:latin typeface="Roboto"/>
              <a:ea typeface="Roboto"/>
              <a:cs typeface="Roboto"/>
              <a:sym typeface="Roboto"/>
            </a:endParaRPr>
          </a:p>
          <a:p>
            <a:pPr indent="0" lvl="0" marL="0" marR="0" rtl="0" algn="l">
              <a:spcBef>
                <a:spcPts val="0"/>
              </a:spcBef>
              <a:spcAft>
                <a:spcPts val="0"/>
              </a:spcAft>
              <a:buNone/>
            </a:pPr>
            <a:r>
              <a:rPr lang="en-GB">
                <a:solidFill>
                  <a:schemeClr val="dk1"/>
                </a:solidFill>
                <a:latin typeface="Roboto"/>
                <a:ea typeface="Roboto"/>
                <a:cs typeface="Roboto"/>
                <a:sym typeface="Roboto"/>
              </a:rPr>
              <a:t>	</a:t>
            </a:r>
            <a:endParaRPr>
              <a:solidFill>
                <a:schemeClr val="dk1"/>
              </a:solidFill>
              <a:latin typeface="Roboto"/>
              <a:ea typeface="Roboto"/>
              <a:cs typeface="Roboto"/>
              <a:sym typeface="Roboto"/>
            </a:endParaRPr>
          </a:p>
        </p:txBody>
      </p:sp>
      <p:cxnSp>
        <p:nvCxnSpPr>
          <p:cNvPr id="637" name="Google Shape;637;p68"/>
          <p:cNvCxnSpPr>
            <a:stCxn id="628" idx="0"/>
            <a:endCxn id="627" idx="2"/>
          </p:cNvCxnSpPr>
          <p:nvPr/>
        </p:nvCxnSpPr>
        <p:spPr>
          <a:xfrm rot="10800000">
            <a:off x="2240749" y="4181513"/>
            <a:ext cx="0" cy="2238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cxnSp>
        <p:nvCxnSpPr>
          <p:cNvPr id="638" name="Google Shape;638;p68"/>
          <p:cNvCxnSpPr/>
          <p:nvPr/>
        </p:nvCxnSpPr>
        <p:spPr>
          <a:xfrm rot="10800000">
            <a:off x="2240754" y="3044135"/>
            <a:ext cx="0" cy="5481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cxnSp>
        <p:nvCxnSpPr>
          <p:cNvPr id="639" name="Google Shape;639;p68"/>
          <p:cNvCxnSpPr>
            <a:endCxn id="625" idx="2"/>
          </p:cNvCxnSpPr>
          <p:nvPr/>
        </p:nvCxnSpPr>
        <p:spPr>
          <a:xfrm rot="10800000">
            <a:off x="2240756" y="1816063"/>
            <a:ext cx="0" cy="726900"/>
          </a:xfrm>
          <a:prstGeom prst="straightConnector1">
            <a:avLst/>
          </a:prstGeom>
          <a:noFill/>
          <a:ln cap="flat" cmpd="sng" w="25400">
            <a:solidFill>
              <a:schemeClr val="accent1"/>
            </a:solidFill>
            <a:prstDash val="solid"/>
            <a:round/>
            <a:headEnd len="sm" w="sm" type="none"/>
            <a:tailEnd len="med" w="med" type="stealth"/>
          </a:ln>
          <a:effectLst>
            <a:outerShdw blurRad="40000" rotWithShape="0" dir="5400000" dist="20000">
              <a:srgbClr val="000000">
                <a:alpha val="37647"/>
              </a:srgbClr>
            </a:outerShdw>
          </a:effectLst>
        </p:spPr>
      </p:cxnSp>
    </p:spTree>
  </p:cSld>
  <p:clrMapOvr>
    <a:masterClrMapping/>
  </p:clrMapOvr>
  <p:transition>
    <p:fade thruBlk="1"/>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2" presetSubtype="8">
                                  <p:stCondLst>
                                    <p:cond delay="0"/>
                                  </p:stCondLst>
                                  <p:childTnLst>
                                    <p:anim calcmode="lin" valueType="num">
                                      <p:cBhvr additive="base">
                                        <p:cTn dur="500"/>
                                        <p:tgtEl>
                                          <p:spTgt spid="625"/>
                                        </p:tgtEl>
                                        <p:attrNameLst>
                                          <p:attrName>ppt_x</p:attrName>
                                        </p:attrNameLst>
                                      </p:cBhvr>
                                      <p:tavLst>
                                        <p:tav fmla="" tm="0">
                                          <p:val>
                                            <p:strVal val="#ppt_x"/>
                                          </p:val>
                                        </p:tav>
                                        <p:tav fmla="" tm="100000">
                                          <p:val>
                                            <p:strVal val="#ppt_x-1"/>
                                          </p:val>
                                        </p:tav>
                                      </p:tavLst>
                                    </p:anim>
                                    <p:set>
                                      <p:cBhvr>
                                        <p:cTn dur="1" fill="hold">
                                          <p:stCondLst>
                                            <p:cond delay="500"/>
                                          </p:stCondLst>
                                        </p:cTn>
                                        <p:tgtEl>
                                          <p:spTgt spid="625"/>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635"/>
                                        </p:tgtEl>
                                        <p:attrNameLst>
                                          <p:attrName>style.visibility</p:attrName>
                                        </p:attrNameLst>
                                      </p:cBhvr>
                                      <p:to>
                                        <p:strVal val="visible"/>
                                      </p:to>
                                    </p:set>
                                    <p:anim calcmode="lin" valueType="num">
                                      <p:cBhvr additive="base">
                                        <p:cTn dur="500"/>
                                        <p:tgtEl>
                                          <p:spTgt spid="635"/>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xit" presetID="2" presetSubtype="8">
                                  <p:stCondLst>
                                    <p:cond delay="0"/>
                                  </p:stCondLst>
                                  <p:childTnLst>
                                    <p:anim calcmode="lin" valueType="num">
                                      <p:cBhvr additive="base">
                                        <p:cTn dur="500"/>
                                        <p:tgtEl>
                                          <p:spTgt spid="628"/>
                                        </p:tgtEl>
                                        <p:attrNameLst>
                                          <p:attrName>ppt_x</p:attrName>
                                        </p:attrNameLst>
                                      </p:cBhvr>
                                      <p:tavLst>
                                        <p:tav fmla="" tm="0">
                                          <p:val>
                                            <p:strVal val="#ppt_x"/>
                                          </p:val>
                                        </p:tav>
                                        <p:tav fmla="" tm="100000">
                                          <p:val>
                                            <p:strVal val="#ppt_x-1"/>
                                          </p:val>
                                        </p:tav>
                                      </p:tavLst>
                                    </p:anim>
                                    <p:set>
                                      <p:cBhvr>
                                        <p:cTn dur="1" fill="hold">
                                          <p:stCondLst>
                                            <p:cond delay="500"/>
                                          </p:stCondLst>
                                        </p:cTn>
                                        <p:tgtEl>
                                          <p:spTgt spid="628"/>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8">
                                  <p:stCondLst>
                                    <p:cond delay="0"/>
                                  </p:stCondLst>
                                  <p:childTnLst>
                                    <p:set>
                                      <p:cBhvr>
                                        <p:cTn dur="1" fill="hold">
                                          <p:stCondLst>
                                            <p:cond delay="0"/>
                                          </p:stCondLst>
                                        </p:cTn>
                                        <p:tgtEl>
                                          <p:spTgt spid="632"/>
                                        </p:tgtEl>
                                        <p:attrNameLst>
                                          <p:attrName>style.visibility</p:attrName>
                                        </p:attrNameLst>
                                      </p:cBhvr>
                                      <p:to>
                                        <p:strVal val="visible"/>
                                      </p:to>
                                    </p:set>
                                    <p:anim calcmode="lin" valueType="num">
                                      <p:cBhvr additive="base">
                                        <p:cTn dur="500"/>
                                        <p:tgtEl>
                                          <p:spTgt spid="632"/>
                                        </p:tgtEl>
                                        <p:attrNameLst>
                                          <p:attrName>ppt_x</p:attrName>
                                        </p:attrNameLst>
                                      </p:cBhvr>
                                      <p:tavLst>
                                        <p:tav fmla="" tm="0">
                                          <p:val>
                                            <p:strVal val="#ppt_x-1"/>
                                          </p:val>
                                        </p:tav>
                                        <p:tav fmla="" tm="100000">
                                          <p:val>
                                            <p:strVal val="#ppt_x"/>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29"/>
                                        </p:tgtEl>
                                        <p:attrNameLst>
                                          <p:attrName>style.visibility</p:attrName>
                                        </p:attrNameLst>
                                      </p:cBhvr>
                                      <p:to>
                                        <p:strVal val="visible"/>
                                      </p:to>
                                    </p:set>
                                    <p:animEffect filter="fade" transition="in">
                                      <p:cBhvr>
                                        <p:cTn dur="500"/>
                                        <p:tgtEl>
                                          <p:spTgt spid="629"/>
                                        </p:tgtEl>
                                      </p:cBhvr>
                                    </p:animEffect>
                                  </p:childTnLst>
                                </p:cTn>
                              </p:par>
                              <p:par>
                                <p:cTn fill="hold" nodeType="withEffect" presetClass="entr" presetID="1" presetSubtype="0">
                                  <p:stCondLst>
                                    <p:cond delay="0"/>
                                  </p:stCondLst>
                                  <p:childTnLst>
                                    <p:set>
                                      <p:cBhvr>
                                        <p:cTn dur="1" fill="hold">
                                          <p:stCondLst>
                                            <p:cond delay="0"/>
                                          </p:stCondLst>
                                        </p:cTn>
                                        <p:tgtEl>
                                          <p:spTgt spid="63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0"/>
                                        </p:tgtEl>
                                        <p:attrNameLst>
                                          <p:attrName>style.visibility</p:attrName>
                                        </p:attrNameLst>
                                      </p:cBhvr>
                                      <p:to>
                                        <p:strVal val="visible"/>
                                      </p:to>
                                    </p:set>
                                    <p:animEffect filter="fade" transition="in">
                                      <p:cBhvr>
                                        <p:cTn dur="500"/>
                                        <p:tgtEl>
                                          <p:spTgt spid="630"/>
                                        </p:tgtEl>
                                      </p:cBhvr>
                                    </p:animEffect>
                                  </p:childTnLst>
                                </p:cTn>
                              </p:par>
                              <p:par>
                                <p:cTn fill="hold" nodeType="withEffect" presetClass="exit" presetID="10" presetSubtype="0">
                                  <p:stCondLst>
                                    <p:cond delay="0"/>
                                  </p:stCondLst>
                                  <p:childTnLst>
                                    <p:animEffect filter="fade" transition="out">
                                      <p:cBhvr>
                                        <p:cTn dur="500"/>
                                        <p:tgtEl>
                                          <p:spTgt spid="629"/>
                                        </p:tgtEl>
                                      </p:cBhvr>
                                    </p:animEffect>
                                    <p:set>
                                      <p:cBhvr>
                                        <p:cTn dur="1" fill="hold">
                                          <p:stCondLst>
                                            <p:cond delay="500"/>
                                          </p:stCondLst>
                                        </p:cTn>
                                        <p:tgtEl>
                                          <p:spTgt spid="629"/>
                                        </p:tgtEl>
                                        <p:attrNameLst>
                                          <p:attrName>style.visibility</p:attrName>
                                        </p:attrNameLst>
                                      </p:cBhvr>
                                      <p:to>
                                        <p:strVal val="hidden"/>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33"/>
                                        </p:tgtEl>
                                        <p:attrNameLst>
                                          <p:attrName>style.visibility</p:attrName>
                                        </p:attrNameLst>
                                      </p:cBhvr>
                                      <p:to>
                                        <p:strVal val="visible"/>
                                      </p:to>
                                    </p:set>
                                  </p:childTnLst>
                                </p:cTn>
                              </p:par>
                              <p:par>
                                <p:cTn fill="hold" nodeType="withEffect" presetClass="exit" presetID="10" presetSubtype="0">
                                  <p:stCondLst>
                                    <p:cond delay="0"/>
                                  </p:stCondLst>
                                  <p:childTnLst>
                                    <p:animEffect filter="fade" transition="out">
                                      <p:cBhvr>
                                        <p:cTn dur="500"/>
                                        <p:tgtEl>
                                          <p:spTgt spid="630"/>
                                        </p:tgtEl>
                                      </p:cBhvr>
                                    </p:animEffect>
                                    <p:set>
                                      <p:cBhvr>
                                        <p:cTn dur="1" fill="hold">
                                          <p:stCondLst>
                                            <p:cond delay="500"/>
                                          </p:stCondLst>
                                        </p:cTn>
                                        <p:tgtEl>
                                          <p:spTgt spid="630"/>
                                        </p:tgtEl>
                                        <p:attrNameLst>
                                          <p:attrName>style.visibility</p:attrName>
                                        </p:attrNameLst>
                                      </p:cBhvr>
                                      <p:to>
                                        <p:strVal val="hidden"/>
                                      </p:to>
                                    </p:set>
                                  </p:childTnLst>
                                </p:cTn>
                              </p:par>
                              <p:par>
                                <p:cTn fill="hold" nodeType="withEffect" presetClass="exit" presetID="10" presetSubtype="0">
                                  <p:stCondLst>
                                    <p:cond delay="0"/>
                                  </p:stCondLst>
                                  <p:childTnLst>
                                    <p:animEffect filter="fade" transition="out">
                                      <p:cBhvr>
                                        <p:cTn dur="500"/>
                                        <p:tgtEl>
                                          <p:spTgt spid="631"/>
                                        </p:tgtEl>
                                      </p:cBhvr>
                                    </p:animEffect>
                                    <p:set>
                                      <p:cBhvr>
                                        <p:cTn dur="1" fill="hold">
                                          <p:stCondLst>
                                            <p:cond delay="500"/>
                                          </p:stCondLst>
                                        </p:cTn>
                                        <p:tgtEl>
                                          <p:spTgt spid="631"/>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634"/>
                                        </p:tgtEl>
                                        <p:attrNameLst>
                                          <p:attrName>style.visibility</p:attrName>
                                        </p:attrNameLst>
                                      </p:cBhvr>
                                      <p:to>
                                        <p:strVal val="visible"/>
                                      </p:to>
                                    </p:set>
                                    <p:animEffect filter="fade" transition="in">
                                      <p:cBhvr>
                                        <p:cTn dur="500"/>
                                        <p:tgtEl>
                                          <p:spTgt spid="634"/>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634"/>
                                        </p:tgtEl>
                                      </p:cBhvr>
                                    </p:animEffect>
                                    <p:set>
                                      <p:cBhvr>
                                        <p:cTn dur="1" fill="hold">
                                          <p:stCondLst>
                                            <p:cond delay="500"/>
                                          </p:stCondLst>
                                        </p:cTn>
                                        <p:tgtEl>
                                          <p:spTgt spid="634"/>
                                        </p:tgtEl>
                                        <p:attrNameLst>
                                          <p:attrName>style.visibility</p:attrName>
                                        </p:attrNameLst>
                                      </p:cBhvr>
                                      <p:to>
                                        <p:strVal val="hidden"/>
                                      </p:to>
                                    </p:set>
                                  </p:childTnLst>
                                </p:cTn>
                              </p:par>
                              <p:par>
                                <p:cTn fill="hold" nodeType="withEffect" presetClass="exit" presetID="1" presetSubtype="0">
                                  <p:stCondLst>
                                    <p:cond delay="0"/>
                                  </p:stCondLst>
                                  <p:childTnLst>
                                    <p:set>
                                      <p:cBhvr>
                                        <p:cTn dur="1" fill="hold">
                                          <p:stCondLst>
                                            <p:cond delay="1"/>
                                          </p:stCondLst>
                                        </p:cTn>
                                        <p:tgtEl>
                                          <p:spTgt spid="633"/>
                                        </p:tgtEl>
                                        <p:attrNameLst>
                                          <p:attrName>style.visibility</p:attrName>
                                        </p:attrNameLst>
                                      </p:cBhvr>
                                      <p:to>
                                        <p:strVal val="hidden"/>
                                      </p:to>
                                    </p:set>
                                  </p:childTnLst>
                                </p:cTn>
                              </p:par>
                              <p:par>
                                <p:cTn fill="hold" nodeType="withEffect" presetClass="entr" presetID="1" presetSubtype="0">
                                  <p:stCondLst>
                                    <p:cond delay="0"/>
                                  </p:stCondLst>
                                  <p:childTnLst>
                                    <p:set>
                                      <p:cBhvr>
                                        <p:cTn dur="1" fill="hold">
                                          <p:stCondLst>
                                            <p:cond delay="0"/>
                                          </p:stCondLst>
                                        </p:cTn>
                                        <p:tgtEl>
                                          <p:spTgt spid="636"/>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637"/>
                                        </p:tgtEl>
                                        <p:attrNameLst>
                                          <p:attrName>style.visibility</p:attrName>
                                        </p:attrNameLst>
                                      </p:cBhvr>
                                      <p:to>
                                        <p:strVal val="visible"/>
                                      </p:to>
                                    </p:set>
                                    <p:animEffect filter="fade" transition="in">
                                      <p:cBhvr>
                                        <p:cTn dur="500"/>
                                        <p:tgtEl>
                                          <p:spTgt spid="637"/>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637"/>
                                        </p:tgtEl>
                                      </p:cBhvr>
                                    </p:animEffect>
                                    <p:set>
                                      <p:cBhvr>
                                        <p:cTn dur="1" fill="hold">
                                          <p:stCondLst>
                                            <p:cond delay="500"/>
                                          </p:stCondLst>
                                        </p:cTn>
                                        <p:tgtEl>
                                          <p:spTgt spid="637"/>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638"/>
                                        </p:tgtEl>
                                        <p:attrNameLst>
                                          <p:attrName>style.visibility</p:attrName>
                                        </p:attrNameLst>
                                      </p:cBhvr>
                                      <p:to>
                                        <p:strVal val="visible"/>
                                      </p:to>
                                    </p:set>
                                    <p:animEffect filter="fade" transition="in">
                                      <p:cBhvr>
                                        <p:cTn dur="500"/>
                                        <p:tgtEl>
                                          <p:spTgt spid="638"/>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500"/>
                                        <p:tgtEl>
                                          <p:spTgt spid="638"/>
                                        </p:tgtEl>
                                      </p:cBhvr>
                                    </p:animEffect>
                                    <p:set>
                                      <p:cBhvr>
                                        <p:cTn dur="1" fill="hold">
                                          <p:stCondLst>
                                            <p:cond delay="500"/>
                                          </p:stCondLst>
                                        </p:cTn>
                                        <p:tgtEl>
                                          <p:spTgt spid="638"/>
                                        </p:tgtEl>
                                        <p:attrNameLst>
                                          <p:attrName>style.visibility</p:attrName>
                                        </p:attrNameLst>
                                      </p:cBhvr>
                                      <p:to>
                                        <p:strVal val="hidden"/>
                                      </p:to>
                                    </p:set>
                                  </p:childTnLst>
                                </p:cTn>
                              </p:par>
                              <p:par>
                                <p:cTn fill="hold" nodeType="withEffect" presetClass="entr" presetID="10" presetSubtype="0">
                                  <p:stCondLst>
                                    <p:cond delay="0"/>
                                  </p:stCondLst>
                                  <p:childTnLst>
                                    <p:set>
                                      <p:cBhvr>
                                        <p:cTn dur="1" fill="hold">
                                          <p:stCondLst>
                                            <p:cond delay="0"/>
                                          </p:stCondLst>
                                        </p:cTn>
                                        <p:tgtEl>
                                          <p:spTgt spid="639"/>
                                        </p:tgtEl>
                                        <p:attrNameLst>
                                          <p:attrName>style.visibility</p:attrName>
                                        </p:attrNameLst>
                                      </p:cBhvr>
                                      <p:to>
                                        <p:strVal val="visible"/>
                                      </p:to>
                                    </p:set>
                                    <p:animEffect filter="fade" transition="in">
                                      <p:cBhvr>
                                        <p:cTn dur="500"/>
                                        <p:tgtEl>
                                          <p:spTgt spid="63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4" name="Shape 644"/>
        <p:cNvGrpSpPr/>
        <p:nvPr/>
      </p:nvGrpSpPr>
      <p:grpSpPr>
        <a:xfrm>
          <a:off x="0" y="0"/>
          <a:ext cx="0" cy="0"/>
          <a:chOff x="0" y="0"/>
          <a:chExt cx="0" cy="0"/>
        </a:xfrm>
      </p:grpSpPr>
      <p:sp>
        <p:nvSpPr>
          <p:cNvPr id="645" name="Google Shape;645;p69"/>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3600" u="none" cap="none" strike="noStrike">
                <a:solidFill>
                  <a:schemeClr val="dk1"/>
                </a:solidFill>
                <a:latin typeface="Roboto"/>
                <a:ea typeface="Roboto"/>
                <a:cs typeface="Roboto"/>
                <a:sym typeface="Roboto"/>
              </a:rPr>
              <a:t>Create a Trading </a:t>
            </a:r>
            <a:br>
              <a:rPr b="0" i="0" lang="en-GB" sz="3600" u="none" cap="none" strike="noStrike">
                <a:solidFill>
                  <a:schemeClr val="dk1"/>
                </a:solidFill>
                <a:latin typeface="Roboto"/>
                <a:ea typeface="Roboto"/>
                <a:cs typeface="Roboto"/>
                <a:sym typeface="Roboto"/>
              </a:rPr>
            </a:br>
            <a:r>
              <a:rPr b="0" i="0" lang="en-GB" sz="3600" u="none" cap="none" strike="noStrike">
                <a:solidFill>
                  <a:schemeClr val="dk1"/>
                </a:solidFill>
                <a:latin typeface="Roboto"/>
                <a:ea typeface="Roboto"/>
                <a:cs typeface="Roboto"/>
                <a:sym typeface="Roboto"/>
              </a:rPr>
              <a:t>Integration Adapter</a:t>
            </a:r>
            <a:endParaRPr b="0" i="0" sz="3600" u="none" cap="none" strike="noStrike">
              <a:solidFill>
                <a:schemeClr val="dk1"/>
              </a:solidFill>
              <a:latin typeface="Roboto"/>
              <a:ea typeface="Roboto"/>
              <a:cs typeface="Roboto"/>
              <a:sym typeface="Roboto"/>
            </a:endParaRPr>
          </a:p>
        </p:txBody>
      </p:sp>
      <p:sp>
        <p:nvSpPr>
          <p:cNvPr id="646" name="Google Shape;646;p69"/>
          <p:cNvSpPr txBox="1"/>
          <p:nvPr/>
        </p:nvSpPr>
        <p:spPr>
          <a:xfrm>
            <a:off x="975238" y="1146873"/>
            <a:ext cx="7015800" cy="3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000">
                <a:solidFill>
                  <a:schemeClr val="dk1"/>
                </a:solidFill>
                <a:latin typeface="Arial"/>
                <a:ea typeface="Arial"/>
                <a:cs typeface="Arial"/>
                <a:sym typeface="Arial"/>
              </a:rPr>
              <a:t>Follow “Trading Integration Adapter” tutorial</a:t>
            </a:r>
            <a:endParaRPr sz="2000">
              <a:solidFill>
                <a:schemeClr val="dk1"/>
              </a:solidFill>
              <a:latin typeface="Arial"/>
              <a:ea typeface="Arial"/>
              <a:cs typeface="Arial"/>
              <a:sym typeface="Arial"/>
            </a:endParaRPr>
          </a:p>
        </p:txBody>
      </p:sp>
      <p:pic>
        <p:nvPicPr>
          <p:cNvPr descr="Try it Yourself Icon2.png" id="647" name="Google Shape;647;p69"/>
          <p:cNvPicPr preferRelativeResize="0"/>
          <p:nvPr/>
        </p:nvPicPr>
        <p:blipFill>
          <a:blip r:embed="rId3">
            <a:alphaModFix/>
          </a:blip>
          <a:stretch>
            <a:fillRect/>
          </a:stretch>
        </p:blipFill>
        <p:spPr>
          <a:xfrm>
            <a:off x="7066951" y="241031"/>
            <a:ext cx="787163" cy="787163"/>
          </a:xfrm>
          <a:prstGeom prst="rect">
            <a:avLst/>
          </a:prstGeom>
          <a:noFill/>
          <a:ln>
            <a:noFill/>
          </a:ln>
        </p:spPr>
      </p:pic>
      <p:sp>
        <p:nvSpPr>
          <p:cNvPr id="648" name="Google Shape;648;p69"/>
          <p:cNvSpPr/>
          <p:nvPr/>
        </p:nvSpPr>
        <p:spPr>
          <a:xfrm rot="10800000">
            <a:off x="1518424" y="1877179"/>
            <a:ext cx="5929500" cy="7680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69"/>
          <p:cNvSpPr txBox="1"/>
          <p:nvPr/>
        </p:nvSpPr>
        <p:spPr>
          <a:xfrm>
            <a:off x="1518379" y="1877354"/>
            <a:ext cx="5929500" cy="4989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Create a new trading adapter project</a:t>
            </a:r>
            <a:endParaRPr sz="1200">
              <a:solidFill>
                <a:srgbClr val="FFFFFF"/>
              </a:solidFill>
              <a:latin typeface="Roboto Light"/>
              <a:ea typeface="Roboto Light"/>
              <a:cs typeface="Roboto Light"/>
              <a:sym typeface="Roboto Light"/>
            </a:endParaRPr>
          </a:p>
        </p:txBody>
      </p:sp>
      <p:sp>
        <p:nvSpPr>
          <p:cNvPr id="650" name="Google Shape;650;p69"/>
          <p:cNvSpPr/>
          <p:nvPr/>
        </p:nvSpPr>
        <p:spPr>
          <a:xfrm rot="10800000">
            <a:off x="1518424" y="2645439"/>
            <a:ext cx="5929500" cy="7680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1" name="Google Shape;651;p69"/>
          <p:cNvSpPr txBox="1"/>
          <p:nvPr/>
        </p:nvSpPr>
        <p:spPr>
          <a:xfrm>
            <a:off x="1518379" y="2645614"/>
            <a:ext cx="5929500" cy="4989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Import the adapter into your IDE</a:t>
            </a:r>
            <a:endParaRPr sz="1200">
              <a:solidFill>
                <a:srgbClr val="FFFFFF"/>
              </a:solidFill>
              <a:latin typeface="Roboto Light"/>
              <a:ea typeface="Roboto Light"/>
              <a:cs typeface="Roboto Light"/>
              <a:sym typeface="Roboto Light"/>
            </a:endParaRPr>
          </a:p>
        </p:txBody>
      </p:sp>
      <p:sp>
        <p:nvSpPr>
          <p:cNvPr id="652" name="Google Shape;652;p69"/>
          <p:cNvSpPr/>
          <p:nvPr/>
        </p:nvSpPr>
        <p:spPr>
          <a:xfrm rot="10800000">
            <a:off x="1518424" y="3413699"/>
            <a:ext cx="5929500" cy="7680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69"/>
          <p:cNvSpPr txBox="1"/>
          <p:nvPr/>
        </p:nvSpPr>
        <p:spPr>
          <a:xfrm>
            <a:off x="1518379" y="3413875"/>
            <a:ext cx="5929500" cy="4989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Implement the trading adapter</a:t>
            </a:r>
            <a:endParaRPr sz="1200">
              <a:solidFill>
                <a:srgbClr val="FFFFFF"/>
              </a:solidFill>
              <a:latin typeface="Roboto Light"/>
              <a:ea typeface="Roboto Light"/>
              <a:cs typeface="Roboto Light"/>
              <a:sym typeface="Roboto Light"/>
            </a:endParaRPr>
          </a:p>
        </p:txBody>
      </p:sp>
    </p:spTree>
  </p:cSld>
  <p:clrMapOvr>
    <a:masterClrMapping/>
  </p:clrMapOvr>
  <p:transition>
    <p:fade thruBlk="1"/>
  </p:transition>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8" name="Shape 658"/>
        <p:cNvGrpSpPr/>
        <p:nvPr/>
      </p:nvGrpSpPr>
      <p:grpSpPr>
        <a:xfrm>
          <a:off x="0" y="0"/>
          <a:ext cx="0" cy="0"/>
          <a:chOff x="0" y="0"/>
          <a:chExt cx="0" cy="0"/>
        </a:xfrm>
      </p:grpSpPr>
      <p:sp>
        <p:nvSpPr>
          <p:cNvPr id="659" name="Google Shape;659;p70"/>
          <p:cNvSpPr txBox="1"/>
          <p:nvPr>
            <p:ph type="title"/>
          </p:nvPr>
        </p:nvSpPr>
        <p:spPr>
          <a:xfrm>
            <a:off x="457200" y="205979"/>
            <a:ext cx="8229600" cy="857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Font typeface="Arial"/>
              <a:buNone/>
            </a:pPr>
            <a:r>
              <a:rPr b="0" i="0" lang="en-GB" sz="3600" u="none" cap="none" strike="noStrike">
                <a:solidFill>
                  <a:schemeClr val="dk1"/>
                </a:solidFill>
                <a:latin typeface="Roboto"/>
                <a:ea typeface="Roboto"/>
                <a:cs typeface="Roboto"/>
                <a:sym typeface="Roboto"/>
              </a:rPr>
              <a:t>Mock Server Side</a:t>
            </a:r>
            <a:endParaRPr b="0" i="0" sz="3600" u="none" cap="none" strike="noStrike">
              <a:solidFill>
                <a:schemeClr val="dk1"/>
              </a:solidFill>
              <a:latin typeface="Roboto"/>
              <a:ea typeface="Roboto"/>
              <a:cs typeface="Roboto"/>
              <a:sym typeface="Roboto"/>
            </a:endParaRPr>
          </a:p>
        </p:txBody>
      </p:sp>
      <p:sp>
        <p:nvSpPr>
          <p:cNvPr id="660" name="Google Shape;660;p70"/>
          <p:cNvSpPr txBox="1"/>
          <p:nvPr/>
        </p:nvSpPr>
        <p:spPr>
          <a:xfrm>
            <a:off x="975238" y="1209592"/>
            <a:ext cx="7015800" cy="3003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000">
                <a:solidFill>
                  <a:schemeClr val="dk1"/>
                </a:solidFill>
                <a:latin typeface="Arial"/>
                <a:ea typeface="Arial"/>
                <a:cs typeface="Arial"/>
                <a:sym typeface="Arial"/>
              </a:rPr>
              <a:t>Follow “Trading Integration Adapter” tutorial</a:t>
            </a:r>
            <a:endParaRPr sz="2000">
              <a:solidFill>
                <a:schemeClr val="dk1"/>
              </a:solidFill>
              <a:latin typeface="Arial"/>
              <a:ea typeface="Arial"/>
              <a:cs typeface="Arial"/>
              <a:sym typeface="Arial"/>
            </a:endParaRPr>
          </a:p>
        </p:txBody>
      </p:sp>
      <p:pic>
        <p:nvPicPr>
          <p:cNvPr descr="Try it Yourself Icon2.png" id="661" name="Google Shape;661;p70"/>
          <p:cNvPicPr preferRelativeResize="0"/>
          <p:nvPr/>
        </p:nvPicPr>
        <p:blipFill>
          <a:blip r:embed="rId3">
            <a:alphaModFix/>
          </a:blip>
          <a:stretch>
            <a:fillRect/>
          </a:stretch>
        </p:blipFill>
        <p:spPr>
          <a:xfrm>
            <a:off x="6941501" y="276074"/>
            <a:ext cx="787163" cy="787163"/>
          </a:xfrm>
          <a:prstGeom prst="rect">
            <a:avLst/>
          </a:prstGeom>
          <a:noFill/>
          <a:ln>
            <a:noFill/>
          </a:ln>
        </p:spPr>
      </p:pic>
      <p:sp>
        <p:nvSpPr>
          <p:cNvPr id="662" name="Google Shape;662;p70"/>
          <p:cNvSpPr/>
          <p:nvPr/>
        </p:nvSpPr>
        <p:spPr>
          <a:xfrm rot="10800000">
            <a:off x="1518424" y="1705729"/>
            <a:ext cx="5929500" cy="7680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3" name="Google Shape;663;p70"/>
          <p:cNvSpPr txBox="1"/>
          <p:nvPr/>
        </p:nvSpPr>
        <p:spPr>
          <a:xfrm>
            <a:off x="1518379" y="1705904"/>
            <a:ext cx="5929500" cy="4989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Connecting to a trade server</a:t>
            </a:r>
            <a:endParaRPr sz="1200">
              <a:solidFill>
                <a:srgbClr val="FFFFFF"/>
              </a:solidFill>
              <a:latin typeface="Roboto Light"/>
              <a:ea typeface="Roboto Light"/>
              <a:cs typeface="Roboto Light"/>
              <a:sym typeface="Roboto Light"/>
            </a:endParaRPr>
          </a:p>
        </p:txBody>
      </p:sp>
      <p:sp>
        <p:nvSpPr>
          <p:cNvPr id="664" name="Google Shape;664;p70"/>
          <p:cNvSpPr/>
          <p:nvPr/>
        </p:nvSpPr>
        <p:spPr>
          <a:xfrm rot="10800000">
            <a:off x="1518424" y="2473989"/>
            <a:ext cx="5929500" cy="7680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5" name="Google Shape;665;p70"/>
          <p:cNvSpPr txBox="1"/>
          <p:nvPr/>
        </p:nvSpPr>
        <p:spPr>
          <a:xfrm>
            <a:off x="1518379" y="2474164"/>
            <a:ext cx="5929500" cy="4989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Passing Messenger down to TradeListener</a:t>
            </a:r>
            <a:endParaRPr sz="1200">
              <a:solidFill>
                <a:srgbClr val="FFFFFF"/>
              </a:solidFill>
              <a:latin typeface="Roboto Light"/>
              <a:ea typeface="Roboto Light"/>
              <a:cs typeface="Roboto Light"/>
              <a:sym typeface="Roboto Light"/>
            </a:endParaRPr>
          </a:p>
        </p:txBody>
      </p:sp>
      <p:sp>
        <p:nvSpPr>
          <p:cNvPr id="666" name="Google Shape;666;p70"/>
          <p:cNvSpPr/>
          <p:nvPr/>
        </p:nvSpPr>
        <p:spPr>
          <a:xfrm rot="10800000">
            <a:off x="1518424" y="3242249"/>
            <a:ext cx="5929500" cy="7680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70"/>
          <p:cNvSpPr txBox="1"/>
          <p:nvPr/>
        </p:nvSpPr>
        <p:spPr>
          <a:xfrm>
            <a:off x="1518379" y="3242425"/>
            <a:ext cx="5929500" cy="4989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Submit trades to mock server</a:t>
            </a:r>
            <a:endParaRPr sz="1200">
              <a:solidFill>
                <a:srgbClr val="FFFFFF"/>
              </a:solidFill>
              <a:latin typeface="Roboto Light"/>
              <a:ea typeface="Roboto Light"/>
              <a:cs typeface="Roboto Light"/>
              <a:sym typeface="Roboto Light"/>
            </a:endParaRPr>
          </a:p>
        </p:txBody>
      </p:sp>
      <p:sp>
        <p:nvSpPr>
          <p:cNvPr id="668" name="Google Shape;668;p70"/>
          <p:cNvSpPr/>
          <p:nvPr/>
        </p:nvSpPr>
        <p:spPr>
          <a:xfrm rot="10800000">
            <a:off x="1518449" y="4010512"/>
            <a:ext cx="5929500" cy="7680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9" name="Google Shape;669;p70"/>
          <p:cNvSpPr txBox="1"/>
          <p:nvPr/>
        </p:nvSpPr>
        <p:spPr>
          <a:xfrm>
            <a:off x="1518404" y="4010687"/>
            <a:ext cx="5929500" cy="4989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Send a trade confirmation to the client</a:t>
            </a:r>
            <a:endParaRPr sz="1200">
              <a:solidFill>
                <a:srgbClr val="FFFFFF"/>
              </a:solidFill>
              <a:latin typeface="Roboto Light"/>
              <a:ea typeface="Roboto Light"/>
              <a:cs typeface="Roboto Light"/>
              <a:sym typeface="Roboto Light"/>
            </a:endParaRPr>
          </a:p>
        </p:txBody>
      </p:sp>
    </p:spTree>
  </p:cSld>
  <p:clrMapOvr>
    <a:masterClrMapping/>
  </p:clrMapOvr>
  <p:transition>
    <p:fade thruBlk="1"/>
  </p:transition>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2"/>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a:t>Demo</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p43"/>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Arial"/>
              <a:buNone/>
            </a:pPr>
            <a:r>
              <a:rPr lang="en-GB" sz="3600">
                <a:solidFill>
                  <a:schemeClr val="dk1"/>
                </a:solidFill>
                <a:latin typeface="Roboto"/>
                <a:ea typeface="Roboto"/>
                <a:cs typeface="Roboto"/>
                <a:sym typeface="Roboto"/>
              </a:rPr>
              <a:t>“ESP” – Executable Streaming Price</a:t>
            </a:r>
            <a:endParaRPr sz="3600">
              <a:solidFill>
                <a:schemeClr val="dk1"/>
              </a:solidFill>
              <a:latin typeface="Roboto"/>
              <a:ea typeface="Roboto"/>
              <a:cs typeface="Roboto"/>
              <a:sym typeface="Roboto"/>
            </a:endParaRPr>
          </a:p>
          <a:p>
            <a:pPr indent="0" lvl="0" marL="0" rtl="0" algn="ctr">
              <a:spcBef>
                <a:spcPts val="0"/>
              </a:spcBef>
              <a:spcAft>
                <a:spcPts val="0"/>
              </a:spcAft>
              <a:buNone/>
            </a:pPr>
            <a:r>
              <a:t/>
            </a:r>
            <a:endParaRPr/>
          </a:p>
        </p:txBody>
      </p:sp>
      <p:sp>
        <p:nvSpPr>
          <p:cNvPr id="272" name="Google Shape;272;p43"/>
          <p:cNvSpPr txBox="1"/>
          <p:nvPr>
            <p:ph idx="1" type="body"/>
          </p:nvPr>
        </p:nvSpPr>
        <p:spPr>
          <a:xfrm>
            <a:off x="311700" y="1152475"/>
            <a:ext cx="8262300" cy="3416400"/>
          </a:xfrm>
          <a:prstGeom prst="rect">
            <a:avLst/>
          </a:prstGeom>
        </p:spPr>
        <p:txBody>
          <a:bodyPr anchorCtr="0" anchor="t" bIns="91425" lIns="91425" spcFirstLastPara="1" rIns="91425" wrap="square" tIns="91425">
            <a:noAutofit/>
          </a:bodyPr>
          <a:lstStyle/>
          <a:p>
            <a:pPr indent="-254000" lvl="1" marL="228600" rtl="0" algn="l">
              <a:lnSpc>
                <a:spcPct val="90000"/>
              </a:lnSpc>
              <a:spcBef>
                <a:spcPts val="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Not personal to the user</a:t>
            </a:r>
            <a:endParaRPr sz="2400">
              <a:solidFill>
                <a:schemeClr val="dk1"/>
              </a:solidFill>
              <a:latin typeface="Roboto"/>
              <a:ea typeface="Roboto"/>
              <a:cs typeface="Roboto"/>
              <a:sym typeface="Roboto"/>
            </a:endParaRPr>
          </a:p>
          <a:p>
            <a:pPr indent="-254000" lvl="1" marL="228600" rtl="0" algn="l">
              <a:lnSpc>
                <a:spcPct val="90000"/>
              </a:lnSpc>
              <a:spcBef>
                <a:spcPts val="30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Based on volume band and margin band (or “tier”)</a:t>
            </a:r>
            <a:endParaRPr sz="2400">
              <a:solidFill>
                <a:schemeClr val="dk1"/>
              </a:solidFill>
              <a:latin typeface="Roboto"/>
              <a:ea typeface="Roboto"/>
              <a:cs typeface="Roboto"/>
              <a:sym typeface="Roboto"/>
            </a:endParaRPr>
          </a:p>
          <a:p>
            <a:pPr indent="-254000" lvl="1" marL="228600" rtl="0" algn="l">
              <a:lnSpc>
                <a:spcPct val="90000"/>
              </a:lnSpc>
              <a:spcBef>
                <a:spcPts val="30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Each quote is valid for a very limited time (~seconds)</a:t>
            </a:r>
            <a:endParaRPr sz="2400">
              <a:solidFill>
                <a:schemeClr val="dk1"/>
              </a:solidFill>
              <a:latin typeface="Roboto"/>
              <a:ea typeface="Roboto"/>
              <a:cs typeface="Roboto"/>
              <a:sym typeface="Roboto"/>
            </a:endParaRPr>
          </a:p>
          <a:p>
            <a:pPr indent="-254000" lvl="1" marL="228600" rtl="0" algn="l">
              <a:lnSpc>
                <a:spcPct val="90000"/>
              </a:lnSpc>
              <a:spcBef>
                <a:spcPts val="30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Often called “tile trades”, “one-clicks” or “quick trades”</a:t>
            </a:r>
            <a:endParaRPr sz="2400">
              <a:solidFill>
                <a:schemeClr val="dk1"/>
              </a:solidFill>
              <a:latin typeface="Roboto"/>
              <a:ea typeface="Roboto"/>
              <a:cs typeface="Roboto"/>
              <a:sym typeface="Roboto"/>
            </a:endParaRPr>
          </a:p>
          <a:p>
            <a:pPr indent="0" lvl="0" marL="0" rtl="0" algn="l">
              <a:spcBef>
                <a:spcPts val="0"/>
              </a:spcBef>
              <a:spcAft>
                <a:spcPts val="1600"/>
              </a:spcAft>
              <a:buNone/>
            </a:pPr>
            <a:r>
              <a:t/>
            </a:r>
            <a:endParaRPr/>
          </a:p>
        </p:txBody>
      </p:sp>
      <p:pic>
        <p:nvPicPr>
          <p:cNvPr id="273" name="Google Shape;273;p43"/>
          <p:cNvPicPr preferRelativeResize="0"/>
          <p:nvPr/>
        </p:nvPicPr>
        <p:blipFill>
          <a:blip r:embed="rId3">
            <a:alphaModFix/>
          </a:blip>
          <a:stretch>
            <a:fillRect/>
          </a:stretch>
        </p:blipFill>
        <p:spPr>
          <a:xfrm>
            <a:off x="4576275" y="2940825"/>
            <a:ext cx="4410700" cy="2065276"/>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4"/>
          <p:cNvSpPr txBox="1"/>
          <p:nvPr>
            <p:ph type="title"/>
          </p:nvPr>
        </p:nvSpPr>
        <p:spPr>
          <a:xfrm>
            <a:off x="197100" y="375850"/>
            <a:ext cx="2728200" cy="429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ESP Trade Model</a:t>
            </a:r>
            <a:endParaRPr/>
          </a:p>
        </p:txBody>
      </p:sp>
      <p:sp>
        <p:nvSpPr>
          <p:cNvPr id="279" name="Google Shape;279;p44"/>
          <p:cNvSpPr/>
          <p:nvPr/>
        </p:nvSpPr>
        <p:spPr>
          <a:xfrm>
            <a:off x="6991275" y="0"/>
            <a:ext cx="2153100" cy="51435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80" name="Google Shape;280;p44"/>
          <p:cNvPicPr preferRelativeResize="0"/>
          <p:nvPr/>
        </p:nvPicPr>
        <p:blipFill>
          <a:blip r:embed="rId3">
            <a:alphaModFix/>
          </a:blip>
          <a:stretch>
            <a:fillRect/>
          </a:stretch>
        </p:blipFill>
        <p:spPr>
          <a:xfrm>
            <a:off x="2439400" y="0"/>
            <a:ext cx="4594350" cy="51435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a:t>Demo</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6"/>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4000">
                <a:solidFill>
                  <a:schemeClr val="dk1"/>
                </a:solidFill>
                <a:latin typeface="Roboto"/>
                <a:ea typeface="Roboto"/>
                <a:cs typeface="Roboto"/>
                <a:sym typeface="Roboto"/>
              </a:rPr>
              <a:t>“RFS” – Request for Stream</a:t>
            </a:r>
            <a:endParaRPr sz="4000">
              <a:solidFill>
                <a:schemeClr val="dk1"/>
              </a:solidFill>
              <a:latin typeface="Roboto"/>
              <a:ea typeface="Roboto"/>
              <a:cs typeface="Roboto"/>
              <a:sym typeface="Roboto"/>
            </a:endParaRPr>
          </a:p>
          <a:p>
            <a:pPr indent="0" lvl="0" marL="0" rtl="0" algn="ctr">
              <a:spcBef>
                <a:spcPts val="0"/>
              </a:spcBef>
              <a:spcAft>
                <a:spcPts val="0"/>
              </a:spcAft>
              <a:buNone/>
            </a:pPr>
            <a:r>
              <a:t/>
            </a:r>
            <a:endParaRPr b="1" sz="3600">
              <a:solidFill>
                <a:schemeClr val="dk1"/>
              </a:solidFill>
              <a:latin typeface="Roboto"/>
              <a:ea typeface="Roboto"/>
              <a:cs typeface="Roboto"/>
              <a:sym typeface="Roboto"/>
            </a:endParaRPr>
          </a:p>
          <a:p>
            <a:pPr indent="0" lvl="0" marL="0" rtl="0" algn="ctr">
              <a:spcBef>
                <a:spcPts val="0"/>
              </a:spcBef>
              <a:spcAft>
                <a:spcPts val="0"/>
              </a:spcAft>
              <a:buNone/>
            </a:pPr>
            <a:r>
              <a:t/>
            </a:r>
            <a:endParaRPr/>
          </a:p>
        </p:txBody>
      </p:sp>
      <p:sp>
        <p:nvSpPr>
          <p:cNvPr id="291" name="Google Shape;291;p46"/>
          <p:cNvSpPr txBox="1"/>
          <p:nvPr>
            <p:ph idx="1" type="body"/>
          </p:nvPr>
        </p:nvSpPr>
        <p:spPr>
          <a:xfrm>
            <a:off x="311700" y="1152475"/>
            <a:ext cx="8262300" cy="3416400"/>
          </a:xfrm>
          <a:prstGeom prst="rect">
            <a:avLst/>
          </a:prstGeom>
        </p:spPr>
        <p:txBody>
          <a:bodyPr anchorCtr="0" anchor="t" bIns="91425" lIns="91425" spcFirstLastPara="1" rIns="91425" wrap="square" tIns="91425">
            <a:noAutofit/>
          </a:bodyPr>
          <a:lstStyle/>
          <a:p>
            <a:pPr indent="-254000" lvl="1" marL="228600" rtl="0" algn="l">
              <a:lnSpc>
                <a:spcPct val="90000"/>
              </a:lnSpc>
              <a:spcBef>
                <a:spcPts val="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Personal – priced by a trader on request</a:t>
            </a:r>
            <a:endParaRPr sz="2400">
              <a:solidFill>
                <a:schemeClr val="dk1"/>
              </a:solidFill>
              <a:latin typeface="Roboto"/>
              <a:ea typeface="Roboto"/>
              <a:cs typeface="Roboto"/>
              <a:sym typeface="Roboto"/>
            </a:endParaRPr>
          </a:p>
          <a:p>
            <a:pPr indent="-254000" lvl="1" marL="228600" rtl="0" algn="l">
              <a:lnSpc>
                <a:spcPct val="90000"/>
              </a:lnSpc>
              <a:spcBef>
                <a:spcPts val="27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Often used for trades that are not allowed for ESP</a:t>
            </a:r>
            <a:endParaRPr sz="2400">
              <a:solidFill>
                <a:schemeClr val="dk1"/>
              </a:solidFill>
              <a:latin typeface="Roboto"/>
              <a:ea typeface="Roboto"/>
              <a:cs typeface="Roboto"/>
              <a:sym typeface="Roboto"/>
            </a:endParaRPr>
          </a:p>
          <a:p>
            <a:pPr indent="-254000" lvl="1" marL="228600" rtl="0" algn="l">
              <a:lnSpc>
                <a:spcPct val="90000"/>
              </a:lnSpc>
              <a:spcBef>
                <a:spcPts val="27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Based on exact volume, plus other factors</a:t>
            </a:r>
            <a:endParaRPr sz="2400">
              <a:solidFill>
                <a:schemeClr val="dk1"/>
              </a:solidFill>
              <a:latin typeface="Roboto"/>
              <a:ea typeface="Roboto"/>
              <a:cs typeface="Roboto"/>
              <a:sym typeface="Roboto"/>
            </a:endParaRPr>
          </a:p>
          <a:p>
            <a:pPr indent="-254000" lvl="1" marL="228600" rtl="0" algn="l">
              <a:lnSpc>
                <a:spcPct val="90000"/>
              </a:lnSpc>
              <a:spcBef>
                <a:spcPts val="270"/>
              </a:spcBef>
              <a:spcAft>
                <a:spcPts val="0"/>
              </a:spcAft>
              <a:buClr>
                <a:schemeClr val="dk1"/>
              </a:buClr>
              <a:buSzPts val="2400"/>
              <a:buFont typeface="Roboto"/>
              <a:buChar char="•"/>
            </a:pPr>
            <a:r>
              <a:rPr lang="en-GB" sz="2400">
                <a:solidFill>
                  <a:schemeClr val="dk1"/>
                </a:solidFill>
                <a:latin typeface="Roboto"/>
                <a:ea typeface="Roboto"/>
                <a:cs typeface="Roboto"/>
                <a:sym typeface="Roboto"/>
              </a:rPr>
              <a:t>Traded in the front end via a ticket, not a tile</a:t>
            </a:r>
            <a:endParaRPr sz="2400">
              <a:solidFill>
                <a:schemeClr val="dk1"/>
              </a:solidFill>
              <a:latin typeface="Roboto"/>
              <a:ea typeface="Roboto"/>
              <a:cs typeface="Roboto"/>
              <a:sym typeface="Roboto"/>
            </a:endParaRPr>
          </a:p>
          <a:p>
            <a:pPr indent="0" lvl="0" marL="0" rtl="0" algn="l">
              <a:spcBef>
                <a:spcPts val="0"/>
              </a:spcBef>
              <a:spcAft>
                <a:spcPts val="1600"/>
              </a:spcAft>
              <a:buNone/>
            </a:pPr>
            <a:r>
              <a:t/>
            </a:r>
            <a:endParaRPr/>
          </a:p>
        </p:txBody>
      </p:sp>
      <p:pic>
        <p:nvPicPr>
          <p:cNvPr id="292" name="Google Shape;292;p46"/>
          <p:cNvPicPr preferRelativeResize="0"/>
          <p:nvPr/>
        </p:nvPicPr>
        <p:blipFill>
          <a:blip r:embed="rId3">
            <a:alphaModFix/>
          </a:blip>
          <a:stretch>
            <a:fillRect/>
          </a:stretch>
        </p:blipFill>
        <p:spPr>
          <a:xfrm>
            <a:off x="6750450" y="2417875"/>
            <a:ext cx="2081850" cy="21510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sp>
        <p:nvSpPr>
          <p:cNvPr id="297" name="Google Shape;297;p47"/>
          <p:cNvSpPr txBox="1"/>
          <p:nvPr>
            <p:ph type="title"/>
          </p:nvPr>
        </p:nvSpPr>
        <p:spPr>
          <a:xfrm>
            <a:off x="197100" y="375850"/>
            <a:ext cx="2728200" cy="429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a:t>RFS Trade Model</a:t>
            </a:r>
            <a:endParaRPr/>
          </a:p>
        </p:txBody>
      </p:sp>
      <p:sp>
        <p:nvSpPr>
          <p:cNvPr id="298" name="Google Shape;298;p47"/>
          <p:cNvSpPr/>
          <p:nvPr/>
        </p:nvSpPr>
        <p:spPr>
          <a:xfrm>
            <a:off x="7806425" y="0"/>
            <a:ext cx="1337700" cy="5143500"/>
          </a:xfrm>
          <a:prstGeom prst="rect">
            <a:avLst/>
          </a:prstGeom>
          <a:solidFill>
            <a:srgbClr val="FFFFFF"/>
          </a:solid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9" name="Google Shape;299;p47"/>
          <p:cNvPicPr preferRelativeResize="0"/>
          <p:nvPr/>
        </p:nvPicPr>
        <p:blipFill>
          <a:blip r:embed="rId3">
            <a:alphaModFix/>
          </a:blip>
          <a:stretch>
            <a:fillRect/>
          </a:stretch>
        </p:blipFill>
        <p:spPr>
          <a:xfrm>
            <a:off x="2439400" y="0"/>
            <a:ext cx="5373750" cy="51435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4-3-pp-pres">
  <a:themeElements>
    <a:clrScheme name="Caplin 2012">
      <a:dk1>
        <a:srgbClr val="000000"/>
      </a:dk1>
      <a:lt1>
        <a:srgbClr val="FFFFFF"/>
      </a:lt1>
      <a:dk2>
        <a:srgbClr val="1F497D"/>
      </a:dk2>
      <a:lt2>
        <a:srgbClr val="EEECE1"/>
      </a:lt2>
      <a:accent1>
        <a:srgbClr val="EC6182"/>
      </a:accent1>
      <a:accent2>
        <a:srgbClr val="50B748"/>
      </a:accent2>
      <a:accent3>
        <a:srgbClr val="E8B13F"/>
      </a:accent3>
      <a:accent4>
        <a:srgbClr val="54B0CB"/>
      </a:accent4>
      <a:accent5>
        <a:srgbClr val="FF7231"/>
      </a:accent5>
      <a:accent6>
        <a:srgbClr val="818181"/>
      </a:accent6>
      <a:hlink>
        <a:srgbClr val="54B0CB"/>
      </a:hlink>
      <a:folHlink>
        <a:srgbClr val="54B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